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6" r:id="rId2"/>
    <p:sldId id="567" r:id="rId3"/>
    <p:sldId id="585" r:id="rId4"/>
    <p:sldId id="590" r:id="rId5"/>
    <p:sldId id="586" r:id="rId6"/>
    <p:sldId id="588" r:id="rId7"/>
    <p:sldId id="591" r:id="rId8"/>
    <p:sldId id="592" r:id="rId9"/>
    <p:sldId id="589" r:id="rId10"/>
    <p:sldId id="587" r:id="rId11"/>
  </p:sldIdLst>
  <p:sldSz cx="10693400" cy="7561263"/>
  <p:notesSz cx="6858000" cy="9144000"/>
  <p:defaultTextStyle>
    <a:defPPr>
      <a:defRPr lang="zh-TW"/>
    </a:defPPr>
    <a:lvl1pPr marL="0" algn="l" defTabSz="1043056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1pPr>
    <a:lvl2pPr marL="521528" algn="l" defTabSz="1043056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2pPr>
    <a:lvl3pPr marL="1043056" algn="l" defTabSz="1043056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3pPr>
    <a:lvl4pPr marL="1564584" algn="l" defTabSz="1043056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4pPr>
    <a:lvl5pPr marL="2086112" algn="l" defTabSz="1043056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5pPr>
    <a:lvl6pPr marL="2607640" algn="l" defTabSz="1043056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6pPr>
    <a:lvl7pPr marL="3129168" algn="l" defTabSz="1043056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7pPr>
    <a:lvl8pPr marL="3650696" algn="l" defTabSz="1043056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8pPr>
    <a:lvl9pPr marL="4172224" algn="l" defTabSz="1043056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82" userDrawn="1">
          <p15:clr>
            <a:srgbClr val="A4A3A4"/>
          </p15:clr>
        </p15:guide>
        <p15:guide id="2" pos="33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2" clrIdx="0">
    <p:extLst>
      <p:ext uri="{19B8F6BF-5375-455C-9EA6-DF929625EA0E}">
        <p15:presenceInfo xmlns:p15="http://schemas.microsoft.com/office/powerpoint/2012/main" userId="USER" providerId="None"/>
      </p:ext>
    </p:extLst>
  </p:cmAuthor>
  <p:cmAuthor id="2" name="安志 袁" initials="安志" lastIdx="4" clrIdx="1">
    <p:extLst>
      <p:ext uri="{19B8F6BF-5375-455C-9EA6-DF929625EA0E}">
        <p15:presenceInfo xmlns:p15="http://schemas.microsoft.com/office/powerpoint/2012/main" userId="fa640b77479c2716" providerId="Windows Live"/>
      </p:ext>
    </p:extLst>
  </p:cmAuthor>
  <p:cmAuthor id="3" name="user" initials="u" lastIdx="4" clrIdx="2">
    <p:extLst>
      <p:ext uri="{19B8F6BF-5375-455C-9EA6-DF929625EA0E}">
        <p15:presenceInfo xmlns:p15="http://schemas.microsoft.com/office/powerpoint/2012/main" userId="c434d28bbdadffe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B120"/>
    <a:srgbClr val="866CA6"/>
    <a:srgbClr val="0000FF"/>
    <a:srgbClr val="00B050"/>
    <a:srgbClr val="9467BD"/>
    <a:srgbClr val="D62627"/>
    <a:srgbClr val="1F77B4"/>
    <a:srgbClr val="FF7F0C"/>
    <a:srgbClr val="2CA02C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7AC3CCA-C797-4891-BE02-D94E43425B78}" styleName="中等深淺樣式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C4B1156A-380E-4F78-BDF5-A606A8083BF9}" styleName="中等深淺樣式 4 - 輔色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BC89EF96-8CEA-46FF-86C4-4CE0E7609802}" styleName="淺色樣式 3 - 輔色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F1AB2-1976-4502-BF36-3FF5EA218861}" styleName="中等深淺樣式 4 - 輔色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0505E3EF-67EA-436B-97B2-0124C06EBD24}" styleName="中等深淺樣式 4 - 輔色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22838BEF-8BB2-4498-84A7-C5851F593DF1}" styleName="中等深淺樣式 4 - 輔色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912C8C85-51F0-491E-9774-3900AFEF0FD7}" styleName="淺色樣式 2 - 輔色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E8B1032C-EA38-4F05-BA0D-38AFFFC7BED3}" styleName="淺色樣式 3 - 輔色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BDBED569-4797-4DF1-A0F4-6AAB3CD982D8}" styleName="淺色樣式 3 - 輔色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3B4B98B0-60AC-42C2-AFA5-B58CD77FA1E5}" styleName="淺色樣式 1 - 輔色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A488322-F2BA-4B5B-9748-0D474271808F}" styleName="中等深淺樣式 3 - 輔色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4C1A8A3-306A-4EB7-A6B1-4F7E0EB9C5D6}" styleName="中等深淺樣式 3 - 輔色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B9631B5-78F2-41C9-869B-9F39066F8104}" styleName="中等深淺樣式 3 - 輔色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8799B23B-EC83-4686-B30A-512413B5E67A}" styleName="淺色樣式 3 - 輔色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ED083AE6-46FA-4A59-8FB0-9F97EB10719F}" styleName="淺色樣式 3 - 輔色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5082" autoAdjust="0"/>
  </p:normalViewPr>
  <p:slideViewPr>
    <p:cSldViewPr snapToGrid="0">
      <p:cViewPr varScale="1">
        <p:scale>
          <a:sx n="103" d="100"/>
          <a:sy n="103" d="100"/>
        </p:scale>
        <p:origin x="1338" y="120"/>
      </p:cViewPr>
      <p:guideLst>
        <p:guide orient="horz" pos="2382"/>
        <p:guide pos="3368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2" d="100"/>
          <a:sy n="52" d="100"/>
        </p:scale>
        <p:origin x="-2892" y="-108"/>
      </p:cViewPr>
      <p:guideLst>
        <p:guide orient="horz" pos="2880"/>
        <p:guide pos="2160"/>
      </p:guideLst>
    </p:cSldViewPr>
  </p:notesViewPr>
  <p:gridSpacing cx="45005" cy="4500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.wmf"/><Relationship Id="rId2" Type="http://schemas.openxmlformats.org/officeDocument/2006/relationships/image" Target="../media/image13.wmf"/><Relationship Id="rId1" Type="http://schemas.openxmlformats.org/officeDocument/2006/relationships/image" Target="../media/image12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77E232-5BD3-474B-93D4-BBE4BE861F87}" type="datetimeFigureOut">
              <a:rPr lang="zh-TW" altLang="en-US" smtClean="0"/>
              <a:pPr/>
              <a:t>2024/1/17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82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2EF382-94E5-4172-8ACD-912DFC53CC88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1043056" rtl="0" eaLnBrk="1" latinLnBrk="0" hangingPunct="1">
      <a:defRPr sz="1369" kern="1200">
        <a:solidFill>
          <a:schemeClr val="tx1"/>
        </a:solidFill>
        <a:latin typeface="+mn-lt"/>
        <a:ea typeface="+mn-ea"/>
        <a:cs typeface="+mn-cs"/>
      </a:defRPr>
    </a:lvl1pPr>
    <a:lvl2pPr marL="521528" algn="l" defTabSz="1043056" rtl="0" eaLnBrk="1" latinLnBrk="0" hangingPunct="1">
      <a:defRPr sz="1369" kern="1200">
        <a:solidFill>
          <a:schemeClr val="tx1"/>
        </a:solidFill>
        <a:latin typeface="+mn-lt"/>
        <a:ea typeface="+mn-ea"/>
        <a:cs typeface="+mn-cs"/>
      </a:defRPr>
    </a:lvl2pPr>
    <a:lvl3pPr marL="1043056" algn="l" defTabSz="1043056" rtl="0" eaLnBrk="1" latinLnBrk="0" hangingPunct="1">
      <a:defRPr sz="1369" kern="1200">
        <a:solidFill>
          <a:schemeClr val="tx1"/>
        </a:solidFill>
        <a:latin typeface="+mn-lt"/>
        <a:ea typeface="+mn-ea"/>
        <a:cs typeface="+mn-cs"/>
      </a:defRPr>
    </a:lvl3pPr>
    <a:lvl4pPr marL="1564584" algn="l" defTabSz="1043056" rtl="0" eaLnBrk="1" latinLnBrk="0" hangingPunct="1">
      <a:defRPr sz="1369" kern="1200">
        <a:solidFill>
          <a:schemeClr val="tx1"/>
        </a:solidFill>
        <a:latin typeface="+mn-lt"/>
        <a:ea typeface="+mn-ea"/>
        <a:cs typeface="+mn-cs"/>
      </a:defRPr>
    </a:lvl4pPr>
    <a:lvl5pPr marL="2086112" algn="l" defTabSz="1043056" rtl="0" eaLnBrk="1" latinLnBrk="0" hangingPunct="1">
      <a:defRPr sz="1369" kern="1200">
        <a:solidFill>
          <a:schemeClr val="tx1"/>
        </a:solidFill>
        <a:latin typeface="+mn-lt"/>
        <a:ea typeface="+mn-ea"/>
        <a:cs typeface="+mn-cs"/>
      </a:defRPr>
    </a:lvl5pPr>
    <a:lvl6pPr marL="2607640" algn="l" defTabSz="1043056" rtl="0" eaLnBrk="1" latinLnBrk="0" hangingPunct="1">
      <a:defRPr sz="1369" kern="1200">
        <a:solidFill>
          <a:schemeClr val="tx1"/>
        </a:solidFill>
        <a:latin typeface="+mn-lt"/>
        <a:ea typeface="+mn-ea"/>
        <a:cs typeface="+mn-cs"/>
      </a:defRPr>
    </a:lvl6pPr>
    <a:lvl7pPr marL="3129168" algn="l" defTabSz="1043056" rtl="0" eaLnBrk="1" latinLnBrk="0" hangingPunct="1">
      <a:defRPr sz="1369" kern="1200">
        <a:solidFill>
          <a:schemeClr val="tx1"/>
        </a:solidFill>
        <a:latin typeface="+mn-lt"/>
        <a:ea typeface="+mn-ea"/>
        <a:cs typeface="+mn-cs"/>
      </a:defRPr>
    </a:lvl7pPr>
    <a:lvl8pPr marL="3650696" algn="l" defTabSz="1043056" rtl="0" eaLnBrk="1" latinLnBrk="0" hangingPunct="1">
      <a:defRPr sz="1369" kern="1200">
        <a:solidFill>
          <a:schemeClr val="tx1"/>
        </a:solidFill>
        <a:latin typeface="+mn-lt"/>
        <a:ea typeface="+mn-ea"/>
        <a:cs typeface="+mn-cs"/>
      </a:defRPr>
    </a:lvl8pPr>
    <a:lvl9pPr marL="4172224" algn="l" defTabSz="1043056" rtl="0" eaLnBrk="1" latinLnBrk="0" hangingPunct="1">
      <a:defRPr sz="1369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004888" y="685800"/>
            <a:ext cx="4848225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TW" sz="1369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Hello everyone</a:t>
            </a:r>
            <a:endParaRPr lang="zh-TW" altLang="zh-TW" sz="1369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369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I’m today’s presenter </a:t>
            </a:r>
            <a:r>
              <a:rPr lang="en-US" altLang="zh-TW" sz="1369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siang</a:t>
            </a:r>
            <a:r>
              <a:rPr lang="en-US" altLang="zh-TW" sz="1369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I’m going to share some of my present work in source separation problem. My topic is comparative studies of source separation using semi-blind and blind source separation approaches.</a:t>
            </a:r>
            <a:endParaRPr lang="zh-TW" altLang="zh-TW" sz="1369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2EF382-94E5-4172-8ACD-912DFC53CC88}" type="slidenum">
              <a:rPr lang="zh-TW" altLang="en-US" smtClean="0"/>
              <a:pPr/>
              <a:t>1</a:t>
            </a:fld>
            <a:endParaRPr lang="zh-TW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 descr="2012-1125-PPT-1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4679"/>
            <a:ext cx="10693400" cy="7558171"/>
          </a:xfrm>
          <a:prstGeom prst="rect">
            <a:avLst/>
          </a:prstGeom>
        </p:spPr>
      </p:pic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274319" y="3780631"/>
            <a:ext cx="3211704" cy="2061478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spcAft>
                <a:spcPts val="1108"/>
              </a:spcAft>
              <a:buNone/>
              <a:defRPr sz="1800" b="1" baseline="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4220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440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661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881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1102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5322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9542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3763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dirty="0"/>
              <a:t>按一下以編輯母片副標題樣式</a:t>
            </a: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284985" y="7057179"/>
            <a:ext cx="3190372" cy="353560"/>
          </a:xfrm>
        </p:spPr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655695" y="1581151"/>
            <a:ext cx="7037706" cy="59817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4021995" y="3368041"/>
            <a:ext cx="6069825" cy="1089659"/>
          </a:xfrm>
        </p:spPr>
        <p:txBody>
          <a:bodyPr anchor="t"/>
          <a:lstStyle>
            <a:lvl1pPr algn="l">
              <a:lnSpc>
                <a:spcPct val="150000"/>
              </a:lnSpc>
              <a:defRPr sz="3000" baseline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6E325-F822-4212-9386-9D4612C75CEF}" type="datetime1">
              <a:rPr lang="zh-TW" altLang="en-US" smtClean="0"/>
              <a:pPr/>
              <a:t>2024/1/17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778465-DAD5-498D-AB4D-55D7C9B8665B}" type="datetime1">
              <a:rPr lang="zh-TW" altLang="en-US" smtClean="0"/>
              <a:pPr/>
              <a:t>2024/1/17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398775" y="302804"/>
            <a:ext cx="2606516" cy="645157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579227" y="302804"/>
            <a:ext cx="7641325" cy="645157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681225-2E08-4068-AF70-2DD867CA63A5}" type="datetime1">
              <a:rPr lang="zh-TW" altLang="en-US" smtClean="0"/>
              <a:pPr/>
              <a:t>2024/1/17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1" y="472440"/>
            <a:ext cx="7123429" cy="633276"/>
          </a:xfrm>
        </p:spPr>
        <p:txBody>
          <a:bodyPr/>
          <a:lstStyle>
            <a:lvl1pPr>
              <a:lnSpc>
                <a:spcPts val="3692"/>
              </a:lnSpc>
              <a:spcAft>
                <a:spcPts val="0"/>
              </a:spcAft>
              <a:defRPr sz="2800" baseline="0">
                <a:ea typeface="標楷體" panose="03000509000000000000" pitchFamily="65" charset="-12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/>
              <a:pPr/>
              <a:t>2024/1/17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10" name="內容版面配置區 2"/>
          <p:cNvSpPr>
            <a:spLocks noGrp="1"/>
          </p:cNvSpPr>
          <p:nvPr>
            <p:ph idx="1"/>
          </p:nvPr>
        </p:nvSpPr>
        <p:spPr>
          <a:xfrm>
            <a:off x="534670" y="1251314"/>
            <a:ext cx="9744710" cy="5759085"/>
          </a:xfrm>
        </p:spPr>
        <p:txBody>
          <a:bodyPr>
            <a:normAutofit/>
          </a:bodyPr>
          <a:lstStyle>
            <a:lvl1pPr marL="316531" indent="-316531">
              <a:buFont typeface="Arial" panose="020B0604020202020204" pitchFamily="34" charset="0"/>
              <a:buChar char="•"/>
              <a:defRPr sz="2200" b="1" baseline="0"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685817" indent="-263776">
              <a:lnSpc>
                <a:spcPts val="2900"/>
              </a:lnSpc>
              <a:buFont typeface="Arial" panose="020B0604020202020204" pitchFamily="34" charset="0"/>
              <a:buChar char="•"/>
              <a:defRPr sz="1800" baseline="0"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>
              <a:lnSpc>
                <a:spcPts val="2900"/>
              </a:lnSpc>
              <a:defRPr sz="1800" baseline="0"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>
              <a:lnSpc>
                <a:spcPts val="2900"/>
              </a:lnSpc>
              <a:defRPr sz="1800" baseline="0"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>
              <a:lnSpc>
                <a:spcPts val="2900"/>
              </a:lnSpc>
              <a:defRPr sz="1800" baseline="0"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 descr="2012-1125-PPT-1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4679"/>
            <a:ext cx="10693400" cy="7551905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021999" y="2768698"/>
            <a:ext cx="6143483" cy="3092219"/>
          </a:xfrm>
        </p:spPr>
        <p:txBody>
          <a:bodyPr anchor="ctr"/>
          <a:lstStyle>
            <a:lvl1pPr algn="l">
              <a:defRPr sz="2954" b="1" cap="all">
                <a:solidFill>
                  <a:schemeClr val="tx1"/>
                </a:solidFill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191527" y="2768698"/>
            <a:ext cx="3329564" cy="3092219"/>
          </a:xfrm>
        </p:spPr>
        <p:txBody>
          <a:bodyPr anchor="ctr">
            <a:normAutofit/>
          </a:bodyPr>
          <a:lstStyle>
            <a:lvl1pPr marL="0" indent="0">
              <a:buNone/>
              <a:defRPr sz="1662" b="1">
                <a:solidFill>
                  <a:schemeClr val="bg1"/>
                </a:solidFill>
              </a:defRPr>
            </a:lvl1pPr>
            <a:lvl2pPr marL="422041" indent="0">
              <a:buNone/>
              <a:defRPr sz="1662">
                <a:solidFill>
                  <a:schemeClr val="tx1">
                    <a:tint val="75000"/>
                  </a:schemeClr>
                </a:solidFill>
              </a:defRPr>
            </a:lvl2pPr>
            <a:lvl3pPr marL="844083" indent="0">
              <a:buNone/>
              <a:defRPr sz="1477">
                <a:solidFill>
                  <a:schemeClr val="tx1">
                    <a:tint val="75000"/>
                  </a:schemeClr>
                </a:solidFill>
              </a:defRPr>
            </a:lvl3pPr>
            <a:lvl4pPr marL="1266124" indent="0">
              <a:buNone/>
              <a:defRPr sz="1292">
                <a:solidFill>
                  <a:schemeClr val="tx1">
                    <a:tint val="75000"/>
                  </a:schemeClr>
                </a:solidFill>
              </a:defRPr>
            </a:lvl4pPr>
            <a:lvl5pPr marL="1688165" indent="0">
              <a:buNone/>
              <a:defRPr sz="1292">
                <a:solidFill>
                  <a:schemeClr val="tx1">
                    <a:tint val="75000"/>
                  </a:schemeClr>
                </a:solidFill>
              </a:defRPr>
            </a:lvl5pPr>
            <a:lvl6pPr marL="2110207" indent="0">
              <a:buNone/>
              <a:defRPr sz="1292">
                <a:solidFill>
                  <a:schemeClr val="tx1">
                    <a:tint val="75000"/>
                  </a:schemeClr>
                </a:solidFill>
              </a:defRPr>
            </a:lvl6pPr>
            <a:lvl7pPr marL="2532248" indent="0">
              <a:buNone/>
              <a:defRPr sz="1292">
                <a:solidFill>
                  <a:schemeClr val="tx1">
                    <a:tint val="75000"/>
                  </a:schemeClr>
                </a:solidFill>
              </a:defRPr>
            </a:lvl7pPr>
            <a:lvl8pPr marL="2954289" indent="0">
              <a:buNone/>
              <a:defRPr sz="1292">
                <a:solidFill>
                  <a:schemeClr val="tx1">
                    <a:tint val="75000"/>
                  </a:schemeClr>
                </a:solidFill>
              </a:defRPr>
            </a:lvl8pPr>
            <a:lvl9pPr marL="3376331" indent="0">
              <a:buNone/>
              <a:defRPr sz="129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dirty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7900963" y="7027084"/>
            <a:ext cx="1262705" cy="383655"/>
          </a:xfrm>
        </p:spPr>
        <p:txBody>
          <a:bodyPr/>
          <a:lstStyle/>
          <a:p>
            <a:fld id="{50560A66-ECFC-4337-915D-48C9454D627A}" type="datetime1">
              <a:rPr lang="zh-TW" altLang="en-US" smtClean="0"/>
              <a:pPr/>
              <a:t>2024/1/17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279918" y="7027084"/>
            <a:ext cx="3182237" cy="383655"/>
          </a:xfrm>
        </p:spPr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9325725" y="7027084"/>
            <a:ext cx="833005" cy="383655"/>
          </a:xfrm>
        </p:spPr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579227" y="1258939"/>
            <a:ext cx="4640474" cy="5321821"/>
          </a:xfrm>
        </p:spPr>
        <p:txBody>
          <a:bodyPr/>
          <a:lstStyle>
            <a:lvl1pPr>
              <a:defRPr sz="2585"/>
            </a:lvl1pPr>
            <a:lvl2pPr>
              <a:defRPr sz="2215"/>
            </a:lvl2pPr>
            <a:lvl3pPr>
              <a:defRPr sz="1846"/>
            </a:lvl3pPr>
            <a:lvl4pPr>
              <a:defRPr sz="1662"/>
            </a:lvl4pPr>
            <a:lvl5pPr>
              <a:defRPr sz="1662"/>
            </a:lvl5pPr>
            <a:lvl6pPr>
              <a:defRPr sz="1662"/>
            </a:lvl6pPr>
            <a:lvl7pPr>
              <a:defRPr sz="1662"/>
            </a:lvl7pPr>
            <a:lvl8pPr>
              <a:defRPr sz="1662"/>
            </a:lvl8pPr>
            <a:lvl9pPr>
              <a:defRPr sz="1662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5416179" y="1258939"/>
            <a:ext cx="4901301" cy="5321821"/>
          </a:xfrm>
        </p:spPr>
        <p:txBody>
          <a:bodyPr/>
          <a:lstStyle>
            <a:lvl1pPr>
              <a:defRPr sz="2585"/>
            </a:lvl1pPr>
            <a:lvl2pPr>
              <a:defRPr sz="2215"/>
            </a:lvl2pPr>
            <a:lvl3pPr>
              <a:defRPr sz="1846"/>
            </a:lvl3pPr>
            <a:lvl4pPr>
              <a:defRPr sz="1662"/>
            </a:lvl4pPr>
            <a:lvl5pPr>
              <a:defRPr sz="1662"/>
            </a:lvl5pPr>
            <a:lvl6pPr>
              <a:defRPr sz="1662"/>
            </a:lvl6pPr>
            <a:lvl7pPr>
              <a:defRPr sz="1662"/>
            </a:lvl7pPr>
            <a:lvl8pPr>
              <a:defRPr sz="1662"/>
            </a:lvl8pPr>
            <a:lvl9pPr>
              <a:defRPr sz="1662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DC29B8-7A7D-4F55-BAE5-6A7151E1BCDB}" type="datetime1">
              <a:rPr lang="zh-TW" altLang="en-US" smtClean="0"/>
              <a:pPr/>
              <a:t>2024/1/17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0" y="495300"/>
            <a:ext cx="7443470" cy="58674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534670" y="1305913"/>
            <a:ext cx="4724775" cy="705367"/>
          </a:xfrm>
        </p:spPr>
        <p:txBody>
          <a:bodyPr anchor="b"/>
          <a:lstStyle>
            <a:lvl1pPr marL="0" indent="0">
              <a:buNone/>
              <a:defRPr sz="2215" b="1"/>
            </a:lvl1pPr>
            <a:lvl2pPr marL="422041" indent="0">
              <a:buNone/>
              <a:defRPr sz="1846" b="1"/>
            </a:lvl2pPr>
            <a:lvl3pPr marL="844083" indent="0">
              <a:buNone/>
              <a:defRPr sz="1662" b="1"/>
            </a:lvl3pPr>
            <a:lvl4pPr marL="1266124" indent="0">
              <a:buNone/>
              <a:defRPr sz="1477" b="1"/>
            </a:lvl4pPr>
            <a:lvl5pPr marL="1688165" indent="0">
              <a:buNone/>
              <a:defRPr sz="1477" b="1"/>
            </a:lvl5pPr>
            <a:lvl6pPr marL="2110207" indent="0">
              <a:buNone/>
              <a:defRPr sz="1477" b="1"/>
            </a:lvl6pPr>
            <a:lvl7pPr marL="2532248" indent="0">
              <a:buNone/>
              <a:defRPr sz="1477" b="1"/>
            </a:lvl7pPr>
            <a:lvl8pPr marL="2954289" indent="0">
              <a:buNone/>
              <a:defRPr sz="1477" b="1"/>
            </a:lvl8pPr>
            <a:lvl9pPr marL="3376331" indent="0">
              <a:buNone/>
              <a:defRPr sz="1477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534670" y="2103120"/>
            <a:ext cx="4724775" cy="4651259"/>
          </a:xfrm>
        </p:spPr>
        <p:txBody>
          <a:bodyPr/>
          <a:lstStyle>
            <a:lvl1pPr>
              <a:defRPr sz="2215"/>
            </a:lvl1pPr>
            <a:lvl2pPr>
              <a:defRPr sz="1846"/>
            </a:lvl2pPr>
            <a:lvl3pPr>
              <a:defRPr sz="1662"/>
            </a:lvl3pPr>
            <a:lvl4pPr>
              <a:defRPr sz="1477"/>
            </a:lvl4pPr>
            <a:lvl5pPr>
              <a:defRPr sz="1477"/>
            </a:lvl5pPr>
            <a:lvl6pPr>
              <a:defRPr sz="1477"/>
            </a:lvl6pPr>
            <a:lvl7pPr>
              <a:defRPr sz="1477"/>
            </a:lvl7pPr>
            <a:lvl8pPr>
              <a:defRPr sz="1477"/>
            </a:lvl8pPr>
            <a:lvl9pPr>
              <a:defRPr sz="1477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5432101" y="1305913"/>
            <a:ext cx="4726631" cy="705367"/>
          </a:xfrm>
        </p:spPr>
        <p:txBody>
          <a:bodyPr anchor="b"/>
          <a:lstStyle>
            <a:lvl1pPr marL="0" indent="0">
              <a:buNone/>
              <a:defRPr sz="2215" b="1"/>
            </a:lvl1pPr>
            <a:lvl2pPr marL="422041" indent="0">
              <a:buNone/>
              <a:defRPr sz="1846" b="1"/>
            </a:lvl2pPr>
            <a:lvl3pPr marL="844083" indent="0">
              <a:buNone/>
              <a:defRPr sz="1662" b="1"/>
            </a:lvl3pPr>
            <a:lvl4pPr marL="1266124" indent="0">
              <a:buNone/>
              <a:defRPr sz="1477" b="1"/>
            </a:lvl4pPr>
            <a:lvl5pPr marL="1688165" indent="0">
              <a:buNone/>
              <a:defRPr sz="1477" b="1"/>
            </a:lvl5pPr>
            <a:lvl6pPr marL="2110207" indent="0">
              <a:buNone/>
              <a:defRPr sz="1477" b="1"/>
            </a:lvl6pPr>
            <a:lvl7pPr marL="2532248" indent="0">
              <a:buNone/>
              <a:defRPr sz="1477" b="1"/>
            </a:lvl7pPr>
            <a:lvl8pPr marL="2954289" indent="0">
              <a:buNone/>
              <a:defRPr sz="1477" b="1"/>
            </a:lvl8pPr>
            <a:lvl9pPr marL="3376331" indent="0">
              <a:buNone/>
              <a:defRPr sz="1477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5432101" y="2103120"/>
            <a:ext cx="4726631" cy="4651259"/>
          </a:xfrm>
        </p:spPr>
        <p:txBody>
          <a:bodyPr/>
          <a:lstStyle>
            <a:lvl1pPr>
              <a:defRPr sz="2215"/>
            </a:lvl1pPr>
            <a:lvl2pPr>
              <a:defRPr sz="1846"/>
            </a:lvl2pPr>
            <a:lvl3pPr>
              <a:defRPr sz="1662"/>
            </a:lvl3pPr>
            <a:lvl4pPr>
              <a:defRPr sz="1477"/>
            </a:lvl4pPr>
            <a:lvl5pPr>
              <a:defRPr sz="1477"/>
            </a:lvl5pPr>
            <a:lvl6pPr>
              <a:defRPr sz="1477"/>
            </a:lvl6pPr>
            <a:lvl7pPr>
              <a:defRPr sz="1477"/>
            </a:lvl7pPr>
            <a:lvl8pPr>
              <a:defRPr sz="1477"/>
            </a:lvl8pPr>
            <a:lvl9pPr>
              <a:defRPr sz="1477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48231-0C7F-43D8-9B50-6B0CF2A67FFA}" type="datetime1">
              <a:rPr lang="zh-TW" altLang="en-US" smtClean="0"/>
              <a:pPr/>
              <a:t>2024/1/17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18B44-EDFC-409F-93DD-EF5C89251185}" type="datetime1">
              <a:rPr lang="zh-TW" altLang="en-US" smtClean="0"/>
              <a:pPr/>
              <a:t>2024/1/17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5F5369-9B42-4CFE-8058-BF22F9445AB6}" type="datetime1">
              <a:rPr lang="zh-TW" altLang="en-US" smtClean="0"/>
              <a:pPr/>
              <a:t>2024/1/17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1" y="301050"/>
            <a:ext cx="3518055" cy="1281214"/>
          </a:xfrm>
        </p:spPr>
        <p:txBody>
          <a:bodyPr anchor="b"/>
          <a:lstStyle>
            <a:lvl1pPr algn="l">
              <a:defRPr sz="1846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180823" y="301053"/>
            <a:ext cx="5977908" cy="6453328"/>
          </a:xfrm>
        </p:spPr>
        <p:txBody>
          <a:bodyPr/>
          <a:lstStyle>
            <a:lvl1pPr>
              <a:defRPr sz="2954"/>
            </a:lvl1pPr>
            <a:lvl2pPr>
              <a:defRPr sz="2585"/>
            </a:lvl2pPr>
            <a:lvl3pPr>
              <a:defRPr sz="2215"/>
            </a:lvl3pPr>
            <a:lvl4pPr>
              <a:defRPr sz="1846"/>
            </a:lvl4pPr>
            <a:lvl5pPr>
              <a:defRPr sz="1846"/>
            </a:lvl5pPr>
            <a:lvl6pPr>
              <a:defRPr sz="1846"/>
            </a:lvl6pPr>
            <a:lvl7pPr>
              <a:defRPr sz="1846"/>
            </a:lvl7pPr>
            <a:lvl8pPr>
              <a:defRPr sz="1846"/>
            </a:lvl8pPr>
            <a:lvl9pPr>
              <a:defRPr sz="1846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534671" y="1582267"/>
            <a:ext cx="3518055" cy="5172114"/>
          </a:xfrm>
        </p:spPr>
        <p:txBody>
          <a:bodyPr/>
          <a:lstStyle>
            <a:lvl1pPr marL="0" indent="0">
              <a:buNone/>
              <a:defRPr sz="1292"/>
            </a:lvl1pPr>
            <a:lvl2pPr marL="422041" indent="0">
              <a:buNone/>
              <a:defRPr sz="1108"/>
            </a:lvl2pPr>
            <a:lvl3pPr marL="844083" indent="0">
              <a:buNone/>
              <a:defRPr sz="923"/>
            </a:lvl3pPr>
            <a:lvl4pPr marL="1266124" indent="0">
              <a:buNone/>
              <a:defRPr sz="831"/>
            </a:lvl4pPr>
            <a:lvl5pPr marL="1688165" indent="0">
              <a:buNone/>
              <a:defRPr sz="831"/>
            </a:lvl5pPr>
            <a:lvl6pPr marL="2110207" indent="0">
              <a:buNone/>
              <a:defRPr sz="831"/>
            </a:lvl6pPr>
            <a:lvl7pPr marL="2532248" indent="0">
              <a:buNone/>
              <a:defRPr sz="831"/>
            </a:lvl7pPr>
            <a:lvl8pPr marL="2954289" indent="0">
              <a:buNone/>
              <a:defRPr sz="831"/>
            </a:lvl8pPr>
            <a:lvl9pPr marL="3376331" indent="0">
              <a:buNone/>
              <a:defRPr sz="83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6EB90-F6B3-43F2-B8ED-716935D380ED}" type="datetime1">
              <a:rPr lang="zh-TW" altLang="en-US" smtClean="0"/>
              <a:pPr/>
              <a:t>2024/1/17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095981" y="5292884"/>
            <a:ext cx="6416040" cy="624855"/>
          </a:xfrm>
        </p:spPr>
        <p:txBody>
          <a:bodyPr anchor="b"/>
          <a:lstStyle>
            <a:lvl1pPr algn="l">
              <a:defRPr sz="1846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2095981" y="675613"/>
            <a:ext cx="6416040" cy="4536758"/>
          </a:xfrm>
        </p:spPr>
        <p:txBody>
          <a:bodyPr/>
          <a:lstStyle>
            <a:lvl1pPr marL="0" indent="0">
              <a:buNone/>
              <a:defRPr sz="2954"/>
            </a:lvl1pPr>
            <a:lvl2pPr marL="422041" indent="0">
              <a:buNone/>
              <a:defRPr sz="2585"/>
            </a:lvl2pPr>
            <a:lvl3pPr marL="844083" indent="0">
              <a:buNone/>
              <a:defRPr sz="2215"/>
            </a:lvl3pPr>
            <a:lvl4pPr marL="1266124" indent="0">
              <a:buNone/>
              <a:defRPr sz="1846"/>
            </a:lvl4pPr>
            <a:lvl5pPr marL="1688165" indent="0">
              <a:buNone/>
              <a:defRPr sz="1846"/>
            </a:lvl5pPr>
            <a:lvl6pPr marL="2110207" indent="0">
              <a:buNone/>
              <a:defRPr sz="1846"/>
            </a:lvl6pPr>
            <a:lvl7pPr marL="2532248" indent="0">
              <a:buNone/>
              <a:defRPr sz="1846"/>
            </a:lvl7pPr>
            <a:lvl8pPr marL="2954289" indent="0">
              <a:buNone/>
              <a:defRPr sz="1846"/>
            </a:lvl8pPr>
            <a:lvl9pPr marL="3376331" indent="0">
              <a:buNone/>
              <a:defRPr sz="1846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2095981" y="5917739"/>
            <a:ext cx="6416040" cy="887398"/>
          </a:xfrm>
        </p:spPr>
        <p:txBody>
          <a:bodyPr/>
          <a:lstStyle>
            <a:lvl1pPr marL="0" indent="0">
              <a:buNone/>
              <a:defRPr sz="1292"/>
            </a:lvl1pPr>
            <a:lvl2pPr marL="422041" indent="0">
              <a:buNone/>
              <a:defRPr sz="1108"/>
            </a:lvl2pPr>
            <a:lvl3pPr marL="844083" indent="0">
              <a:buNone/>
              <a:defRPr sz="923"/>
            </a:lvl3pPr>
            <a:lvl4pPr marL="1266124" indent="0">
              <a:buNone/>
              <a:defRPr sz="831"/>
            </a:lvl4pPr>
            <a:lvl5pPr marL="1688165" indent="0">
              <a:buNone/>
              <a:defRPr sz="831"/>
            </a:lvl5pPr>
            <a:lvl6pPr marL="2110207" indent="0">
              <a:buNone/>
              <a:defRPr sz="831"/>
            </a:lvl6pPr>
            <a:lvl7pPr marL="2532248" indent="0">
              <a:buNone/>
              <a:defRPr sz="831"/>
            </a:lvl7pPr>
            <a:lvl8pPr marL="2954289" indent="0">
              <a:buNone/>
              <a:defRPr sz="831"/>
            </a:lvl8pPr>
            <a:lvl9pPr marL="3376331" indent="0">
              <a:buNone/>
              <a:defRPr sz="83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1525E1-F446-4E68-B769-0621D99AE5A5}" type="datetime1">
              <a:rPr lang="zh-TW" altLang="en-US" smtClean="0"/>
              <a:pPr/>
              <a:t>2024/1/17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 descr="2012-1125-PPT-2.jpg"/>
          <p:cNvPicPr>
            <a:picLocks noChangeAspect="1"/>
          </p:cNvPicPr>
          <p:nvPr userDrawn="1"/>
        </p:nvPicPr>
        <p:blipFill rotWithShape="1">
          <a:blip r:embed="rId13" cstate="print"/>
          <a:srcRect t="92720"/>
          <a:stretch/>
        </p:blipFill>
        <p:spPr>
          <a:xfrm>
            <a:off x="0" y="7140999"/>
            <a:ext cx="10693400" cy="420264"/>
          </a:xfrm>
          <a:prstGeom prst="rect">
            <a:avLst/>
          </a:prstGeom>
        </p:spPr>
      </p:pic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534670" y="471019"/>
            <a:ext cx="7443470" cy="6338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534670" y="1424940"/>
            <a:ext cx="9744710" cy="53968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500909" y="7179099"/>
            <a:ext cx="2920472" cy="3535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8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ea typeface="微軟正黑體" pitchFamily="34" charset="-120"/>
                <a:cs typeface="Arial" pitchFamily="34" charset="0"/>
              </a:defRPr>
            </a:lvl1pPr>
          </a:lstStyle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pic>
        <p:nvPicPr>
          <p:cNvPr id="8" name="圖片 7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8465338" y="13363"/>
            <a:ext cx="2228062" cy="561112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7871460" y="7140999"/>
            <a:ext cx="2821940" cy="42312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190523" y="7194340"/>
            <a:ext cx="1262705" cy="3535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8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ea typeface="微軟正黑體" pitchFamily="34" charset="-120"/>
                <a:cs typeface="Arial" pitchFamily="34" charset="0"/>
              </a:defRPr>
            </a:lvl1pPr>
          </a:lstStyle>
          <a:p>
            <a:fld id="{568A7A41-D8CA-466B-BE5A-95AC065E72BC}" type="datetime1">
              <a:rPr lang="zh-TW" altLang="en-US" smtClean="0"/>
              <a:pPr/>
              <a:t>2024/1/17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9615285" y="7194340"/>
            <a:ext cx="833005" cy="3535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8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ea typeface="微軟正黑體" pitchFamily="34" charset="-120"/>
                <a:cs typeface="Arial" pitchFamily="34" charset="0"/>
              </a:defRPr>
            </a:lvl1pPr>
          </a:lstStyle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844083" rtl="0" eaLnBrk="1" latinLnBrk="0" hangingPunct="1">
        <a:spcBef>
          <a:spcPct val="0"/>
        </a:spcBef>
        <a:spcAft>
          <a:spcPts val="1108"/>
        </a:spcAft>
        <a:buNone/>
        <a:defRPr sz="2585" b="1" kern="1200">
          <a:solidFill>
            <a:schemeClr val="tx1"/>
          </a:solidFill>
          <a:latin typeface="Times New Roman" panose="02020603050405020304" pitchFamily="18" charset="0"/>
          <a:ea typeface="微軟正黑體" pitchFamily="34" charset="-120"/>
          <a:cs typeface="Times New Roman" panose="02020603050405020304" pitchFamily="18" charset="0"/>
        </a:defRPr>
      </a:lvl1pPr>
    </p:titleStyle>
    <p:bodyStyle>
      <a:lvl1pPr marL="316531" indent="-316531" algn="l" defTabSz="844083" rtl="0" eaLnBrk="1" latinLnBrk="0" hangingPunct="1">
        <a:spcBef>
          <a:spcPts val="0"/>
        </a:spcBef>
        <a:spcAft>
          <a:spcPts val="1108"/>
        </a:spcAft>
        <a:buSzPct val="85000"/>
        <a:buFont typeface="Wingdings" pitchFamily="2" charset="2"/>
        <a:buChar char="n"/>
        <a:defRPr sz="1846" kern="1200">
          <a:solidFill>
            <a:schemeClr val="tx1"/>
          </a:solidFill>
          <a:latin typeface="Arial" pitchFamily="34" charset="0"/>
          <a:ea typeface="微軟正黑體" pitchFamily="34" charset="-120"/>
          <a:cs typeface="Arial" pitchFamily="34" charset="0"/>
        </a:defRPr>
      </a:lvl1pPr>
      <a:lvl2pPr marL="685817" indent="-263776" algn="l" defTabSz="844083" rtl="0" eaLnBrk="1" latinLnBrk="0" hangingPunct="1">
        <a:spcBef>
          <a:spcPts val="0"/>
        </a:spcBef>
        <a:spcAft>
          <a:spcPts val="1108"/>
        </a:spcAft>
        <a:buSzPct val="85000"/>
        <a:buFont typeface="Wingdings" pitchFamily="2" charset="2"/>
        <a:buChar char="l"/>
        <a:defRPr sz="1846" kern="1200">
          <a:solidFill>
            <a:schemeClr val="tx1"/>
          </a:solidFill>
          <a:latin typeface="Arial" pitchFamily="34" charset="0"/>
          <a:ea typeface="微軟正黑體" pitchFamily="34" charset="-120"/>
          <a:cs typeface="Arial" pitchFamily="34" charset="0"/>
        </a:defRPr>
      </a:lvl2pPr>
      <a:lvl3pPr marL="1055103" indent="-211021" algn="l" defTabSz="844083" rtl="0" eaLnBrk="1" latinLnBrk="0" hangingPunct="1">
        <a:spcBef>
          <a:spcPts val="0"/>
        </a:spcBef>
        <a:spcAft>
          <a:spcPts val="1108"/>
        </a:spcAft>
        <a:buSzPct val="65000"/>
        <a:buFont typeface="Wingdings" pitchFamily="2" charset="2"/>
        <a:buChar char="u"/>
        <a:defRPr sz="1846" kern="1200">
          <a:solidFill>
            <a:schemeClr val="tx1"/>
          </a:solidFill>
          <a:latin typeface="Arial" pitchFamily="34" charset="0"/>
          <a:ea typeface="微軟正黑體" pitchFamily="34" charset="-120"/>
          <a:cs typeface="Arial" pitchFamily="34" charset="0"/>
        </a:defRPr>
      </a:lvl3pPr>
      <a:lvl4pPr marL="1477145" indent="-211021" algn="l" defTabSz="844083" rtl="0" eaLnBrk="1" latinLnBrk="0" hangingPunct="1">
        <a:spcBef>
          <a:spcPts val="0"/>
        </a:spcBef>
        <a:spcAft>
          <a:spcPts val="1108"/>
        </a:spcAft>
        <a:buFont typeface="Arial" pitchFamily="34" charset="0"/>
        <a:buChar char="–"/>
        <a:defRPr sz="1846" kern="1200">
          <a:solidFill>
            <a:schemeClr val="tx1"/>
          </a:solidFill>
          <a:latin typeface="Arial" pitchFamily="34" charset="0"/>
          <a:ea typeface="微軟正黑體" pitchFamily="34" charset="-120"/>
          <a:cs typeface="Arial" pitchFamily="34" charset="0"/>
        </a:defRPr>
      </a:lvl4pPr>
      <a:lvl5pPr marL="1899186" indent="-211021" algn="l" defTabSz="844083" rtl="0" eaLnBrk="1" latinLnBrk="0" hangingPunct="1">
        <a:spcBef>
          <a:spcPts val="0"/>
        </a:spcBef>
        <a:spcAft>
          <a:spcPts val="1108"/>
        </a:spcAft>
        <a:buFont typeface="Arial" pitchFamily="34" charset="0"/>
        <a:buChar char="»"/>
        <a:defRPr sz="1846" kern="1200">
          <a:solidFill>
            <a:schemeClr val="tx1"/>
          </a:solidFill>
          <a:latin typeface="Arial" pitchFamily="34" charset="0"/>
          <a:ea typeface="微軟正黑體" pitchFamily="34" charset="-120"/>
          <a:cs typeface="Arial" pitchFamily="34" charset="0"/>
        </a:defRPr>
      </a:lvl5pPr>
      <a:lvl6pPr marL="2321227" indent="-211021" algn="l" defTabSz="844083" rtl="0" eaLnBrk="1" latinLnBrk="0" hangingPunct="1">
        <a:spcBef>
          <a:spcPct val="20000"/>
        </a:spcBef>
        <a:buFont typeface="Arial" pitchFamily="34" charset="0"/>
        <a:buChar char="•"/>
        <a:defRPr sz="1846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9" indent="-211021" algn="l" defTabSz="844083" rtl="0" eaLnBrk="1" latinLnBrk="0" hangingPunct="1">
        <a:spcBef>
          <a:spcPct val="20000"/>
        </a:spcBef>
        <a:buFont typeface="Arial" pitchFamily="34" charset="0"/>
        <a:buChar char="•"/>
        <a:defRPr sz="1846" kern="1200">
          <a:solidFill>
            <a:schemeClr val="tx1"/>
          </a:solidFill>
          <a:latin typeface="+mn-lt"/>
          <a:ea typeface="+mn-ea"/>
          <a:cs typeface="+mn-cs"/>
        </a:defRPr>
      </a:lvl7pPr>
      <a:lvl8pPr marL="3165310" indent="-211021" algn="l" defTabSz="844083" rtl="0" eaLnBrk="1" latinLnBrk="0" hangingPunct="1">
        <a:spcBef>
          <a:spcPct val="20000"/>
        </a:spcBef>
        <a:buFont typeface="Arial" pitchFamily="34" charset="0"/>
        <a:buChar char="•"/>
        <a:defRPr sz="1846" kern="1200">
          <a:solidFill>
            <a:schemeClr val="tx1"/>
          </a:solidFill>
          <a:latin typeface="+mn-lt"/>
          <a:ea typeface="+mn-ea"/>
          <a:cs typeface="+mn-cs"/>
        </a:defRPr>
      </a:lvl8pPr>
      <a:lvl9pPr marL="3587351" indent="-211021" algn="l" defTabSz="844083" rtl="0" eaLnBrk="1" latinLnBrk="0" hangingPunct="1">
        <a:spcBef>
          <a:spcPct val="20000"/>
        </a:spcBef>
        <a:buFont typeface="Arial" pitchFamily="34" charset="0"/>
        <a:buChar char="•"/>
        <a:defRPr sz="184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1pPr>
      <a:lvl2pPr marL="422041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2pPr>
      <a:lvl3pPr marL="844083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3pPr>
      <a:lvl4pPr marL="1266124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4pPr>
      <a:lvl5pPr marL="1688165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5pPr>
      <a:lvl6pPr marL="2110207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6pPr>
      <a:lvl7pPr marL="2532248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7pPr>
      <a:lvl8pPr marL="2954289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8pPr>
      <a:lvl9pPr marL="3376331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6.w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emf"/><Relationship Id="rId4" Type="http://schemas.openxmlformats.org/officeDocument/2006/relationships/image" Target="../media/image10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3" Type="http://schemas.openxmlformats.org/officeDocument/2006/relationships/image" Target="../media/image15.png"/><Relationship Id="rId7" Type="http://schemas.openxmlformats.org/officeDocument/2006/relationships/image" Target="../media/image13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12.wmf"/><Relationship Id="rId4" Type="http://schemas.openxmlformats.org/officeDocument/2006/relationships/oleObject" Target="../embeddings/oleObject2.bin"/><Relationship Id="rId9" Type="http://schemas.openxmlformats.org/officeDocument/2006/relationships/image" Target="../media/image14.w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4110099" y="2678883"/>
            <a:ext cx="6583301" cy="3828838"/>
          </a:xfrm>
        </p:spPr>
        <p:txBody>
          <a:bodyPr/>
          <a:lstStyle/>
          <a:p>
            <a:r>
              <a:rPr lang="en-US" altLang="zh-TW" sz="2800"/>
              <a:t>Blind system identification (BSI)</a:t>
            </a:r>
            <a:br>
              <a:rPr lang="zh-TW" altLang="en-US" sz="4000"/>
            </a:br>
            <a:br>
              <a:rPr lang="en-US" altLang="zh-TW" sz="3200"/>
            </a:br>
            <a:br>
              <a:rPr lang="en-US" altLang="zh-TW"/>
            </a:br>
            <a:r>
              <a:rPr lang="en-US" altLang="zh-TW" sz="2000" b="0">
                <a:solidFill>
                  <a:srgbClr val="8A0045"/>
                </a:solidFill>
              </a:rPr>
              <a:t>Date</a:t>
            </a:r>
            <a:r>
              <a:rPr lang="zh-TW" altLang="en-US" sz="2000" b="0">
                <a:solidFill>
                  <a:srgbClr val="8A0045"/>
                </a:solidFill>
              </a:rPr>
              <a:t>：</a:t>
            </a:r>
            <a:r>
              <a:rPr lang="en-US" altLang="zh-TW" sz="2000" b="0">
                <a:solidFill>
                  <a:srgbClr val="8A0045"/>
                </a:solidFill>
              </a:rPr>
              <a:t>2022. 01. 17</a:t>
            </a:r>
            <a:endParaRPr lang="zh-TW" altLang="en-US" sz="2000">
              <a:solidFill>
                <a:srgbClr val="8A0045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50437" y="4974949"/>
            <a:ext cx="2740741" cy="1803223"/>
          </a:xfrm>
        </p:spPr>
        <p:txBody>
          <a:bodyPr>
            <a:noAutofit/>
          </a:bodyPr>
          <a:lstStyle/>
          <a:p>
            <a:pPr algn="just"/>
            <a:r>
              <a:rPr lang="en-US" altLang="zh-TW" sz="2000">
                <a:solidFill>
                  <a:schemeClr val="tx1"/>
                </a:solidFill>
                <a:cs typeface="Times New Roman" panose="02020603050405020304" pitchFamily="18" charset="0"/>
              </a:rPr>
              <a:t>Telecom Electroacoustics Audio(TEA) Lab</a:t>
            </a:r>
          </a:p>
          <a:p>
            <a:pPr algn="just"/>
            <a:r>
              <a:rPr lang="en-US" altLang="zh-TW" sz="2000">
                <a:solidFill>
                  <a:schemeClr val="tx1"/>
                </a:solidFill>
                <a:cs typeface="Times New Roman" panose="02020603050405020304" pitchFamily="18" charset="0"/>
              </a:rPr>
              <a:t>Presenter:</a:t>
            </a:r>
          </a:p>
          <a:p>
            <a:pPr algn="just"/>
            <a:r>
              <a:rPr lang="en-US" altLang="zh-TW" sz="2000" err="1">
                <a:solidFill>
                  <a:schemeClr val="tx1"/>
                </a:solidFill>
                <a:cs typeface="Times New Roman" panose="02020603050405020304" pitchFamily="18" charset="0"/>
              </a:rPr>
              <a:t>Anchi</a:t>
            </a:r>
            <a:r>
              <a:rPr lang="zh-TW" altLang="en-US" sz="200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altLang="zh-TW" sz="2000">
                <a:solidFill>
                  <a:schemeClr val="tx1"/>
                </a:solidFill>
                <a:cs typeface="Times New Roman" panose="02020603050405020304" pitchFamily="18" charset="0"/>
              </a:rPr>
              <a:t>Yuan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B2DF9-BA02-4897-9B8C-8088DB42A5D8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2024/1/17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A83291F-0E56-4A13-82EE-14DE548465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2024/1/17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1130E1AB-D00C-4653-92A8-60678C0464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DAF6DC8-1365-433F-A8B0-3606F76C7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10</a:t>
            </a:fld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0D751BC8-7788-44B1-A3D4-BBCFFBAB6B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462" y="1446246"/>
            <a:ext cx="4995889" cy="4405766"/>
          </a:xfrm>
          <a:prstGeom prst="rect">
            <a:avLst/>
          </a:prstGeom>
        </p:spPr>
      </p:pic>
      <p:sp>
        <p:nvSpPr>
          <p:cNvPr id="27" name="頁尾版面配置區 3">
            <a:extLst>
              <a:ext uri="{FF2B5EF4-FFF2-40B4-BE49-F238E27FC236}">
                <a16:creationId xmlns:a16="http://schemas.microsoft.com/office/drawing/2014/main" id="{9BB898C7-1EC6-47C0-8727-145748542042}"/>
              </a:ext>
            </a:extLst>
          </p:cNvPr>
          <p:cNvSpPr txBox="1">
            <a:spLocks/>
          </p:cNvSpPr>
          <p:nvPr/>
        </p:nvSpPr>
        <p:spPr>
          <a:xfrm>
            <a:off x="878226" y="4838567"/>
            <a:ext cx="2920472" cy="6664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l" defTabSz="1043056" rtl="0" eaLnBrk="1" latinLnBrk="0" hangingPunct="1">
              <a:defRPr sz="1108" kern="120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ea typeface="微軟正黑體" pitchFamily="34" charset="-120"/>
                <a:cs typeface="Arial" pitchFamily="34" charset="0"/>
              </a:defRPr>
            </a:lvl1pPr>
            <a:lvl2pPr marL="521528" algn="l" defTabSz="1043056" rtl="0" eaLnBrk="1" latinLnBrk="0" hangingPunct="1">
              <a:defRPr sz="2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3056" algn="l" defTabSz="1043056" rtl="0" eaLnBrk="1" latinLnBrk="0" hangingPunct="1">
              <a:defRPr sz="2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4584" algn="l" defTabSz="1043056" rtl="0" eaLnBrk="1" latinLnBrk="0" hangingPunct="1">
              <a:defRPr sz="2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6112" algn="l" defTabSz="1043056" rtl="0" eaLnBrk="1" latinLnBrk="0" hangingPunct="1">
              <a:defRPr sz="2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7640" algn="l" defTabSz="1043056" rtl="0" eaLnBrk="1" latinLnBrk="0" hangingPunct="1">
              <a:defRPr sz="2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9168" algn="l" defTabSz="1043056" rtl="0" eaLnBrk="1" latinLnBrk="0" hangingPunct="1">
              <a:defRPr sz="2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0696" algn="l" defTabSz="1043056" rtl="0" eaLnBrk="1" latinLnBrk="0" hangingPunct="1">
              <a:defRPr sz="2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72224" algn="l" defTabSz="1043056" rtl="0" eaLnBrk="1" latinLnBrk="0" hangingPunct="1">
              <a:defRPr sz="2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600">
                <a:latin typeface="Times New Roman" panose="02020603050405020304" pitchFamily="18" charset="0"/>
                <a:cs typeface="Times New Roman" panose="02020603050405020304" pitchFamily="18" charset="0"/>
              </a:rPr>
              <a:t>© anchi_0203</a:t>
            </a:r>
            <a:endParaRPr lang="zh-TW" altLang="en-US" sz="3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8" name="Picture 4">
            <a:extLst>
              <a:ext uri="{FF2B5EF4-FFF2-40B4-BE49-F238E27FC236}">
                <a16:creationId xmlns:a16="http://schemas.microsoft.com/office/drawing/2014/main" id="{B7B7F76A-E744-42B1-994C-F6B80930C0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2610" y="2381846"/>
            <a:ext cx="4400893" cy="3006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42506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0" y="217050"/>
            <a:ext cx="7123429" cy="633276"/>
          </a:xfrm>
        </p:spPr>
        <p:txBody>
          <a:bodyPr/>
          <a:lstStyle/>
          <a:p>
            <a:r>
              <a:rPr lang="en-US" altLang="zh-TW"/>
              <a:t>Outline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2024/1/17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>
          <a:xfrm>
            <a:off x="500909" y="1036710"/>
            <a:ext cx="9744710" cy="5759085"/>
          </a:xfrm>
        </p:spPr>
        <p:txBody>
          <a:bodyPr>
            <a:normAutofit/>
          </a:bodyPr>
          <a:lstStyle/>
          <a:p>
            <a:r>
              <a:rPr lang="en-US" altLang="zh-TW" sz="2400" b="0">
                <a:cs typeface="Times New Roman" panose="02020603050405020304" pitchFamily="18" charset="0"/>
              </a:rPr>
              <a:t>CTF based Eigenvalue decomposition algorithm (CTFEDA)</a:t>
            </a:r>
          </a:p>
          <a:p>
            <a:r>
              <a:rPr lang="en-US" altLang="zh-TW" sz="2400" b="0">
                <a:cs typeface="Times New Roman" panose="02020603050405020304" pitchFamily="18" charset="0"/>
              </a:rPr>
              <a:t>Short RIR</a:t>
            </a:r>
          </a:p>
          <a:p>
            <a:pPr lvl="1">
              <a:buFont typeface="Wingdings" panose="05000000000000000000" pitchFamily="2" charset="2"/>
              <a:buChar char="n"/>
            </a:pPr>
            <a:r>
              <a:rPr lang="en-US" altLang="zh-TW" sz="2000" b="0">
                <a:cs typeface="Times New Roman" panose="02020603050405020304" pitchFamily="18" charset="0"/>
              </a:rPr>
              <a:t>Simulation setting</a:t>
            </a:r>
          </a:p>
          <a:p>
            <a:pPr lvl="1">
              <a:buFont typeface="Wingdings" panose="05000000000000000000" pitchFamily="2" charset="2"/>
              <a:buChar char="n"/>
            </a:pPr>
            <a:r>
              <a:rPr lang="en-US" altLang="zh-TW" sz="2000" b="0">
                <a:cs typeface="Times New Roman" panose="02020603050405020304" pitchFamily="18" charset="0"/>
              </a:rPr>
              <a:t>Simulation results</a:t>
            </a:r>
            <a:endParaRPr lang="en-US" altLang="zh-TW" sz="2400" b="0">
              <a:cs typeface="Times New Roman" panose="02020603050405020304" pitchFamily="18" charset="0"/>
            </a:endParaRPr>
          </a:p>
          <a:p>
            <a:r>
              <a:rPr lang="en-US" altLang="zh-TW" sz="2400" b="0">
                <a:cs typeface="Times New Roman" panose="02020603050405020304" pitchFamily="18" charset="0"/>
              </a:rPr>
              <a:t>Long RIR</a:t>
            </a:r>
          </a:p>
          <a:p>
            <a:pPr lvl="1">
              <a:buFont typeface="Wingdings" panose="05000000000000000000" pitchFamily="2" charset="2"/>
              <a:buChar char="n"/>
            </a:pPr>
            <a:r>
              <a:rPr lang="en-US" altLang="zh-TW" sz="2000" b="0">
                <a:cs typeface="Times New Roman" panose="02020603050405020304" pitchFamily="18" charset="0"/>
              </a:rPr>
              <a:t>Simulation setting</a:t>
            </a:r>
          </a:p>
          <a:p>
            <a:pPr lvl="1">
              <a:buFont typeface="Wingdings" panose="05000000000000000000" pitchFamily="2" charset="2"/>
              <a:buChar char="n"/>
            </a:pPr>
            <a:r>
              <a:rPr lang="en-US" altLang="zh-TW" sz="2000" b="0">
                <a:cs typeface="Times New Roman" panose="02020603050405020304" pitchFamily="18" charset="0"/>
              </a:rPr>
              <a:t>Simulation results</a:t>
            </a:r>
            <a:endParaRPr lang="en-US" altLang="zh-TW" sz="2000">
              <a:cs typeface="Times New Roman" panose="02020603050405020304" pitchFamily="18" charset="0"/>
            </a:endParaRPr>
          </a:p>
          <a:p>
            <a:pPr lvl="1"/>
            <a:endParaRPr lang="en-US" altLang="zh-TW" sz="2000" b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94971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B2D8E1A-F461-4F59-ABDF-2C1A8EA73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984" y="110185"/>
            <a:ext cx="8683081" cy="633276"/>
          </a:xfrm>
        </p:spPr>
        <p:txBody>
          <a:bodyPr/>
          <a:lstStyle/>
          <a:p>
            <a:r>
              <a:rPr lang="en-US" altLang="zh-TW" sz="2800" b="0">
                <a:cs typeface="Times New Roman" panose="02020603050405020304" pitchFamily="18" charset="0"/>
              </a:rPr>
              <a:t>CTFEDA</a:t>
            </a:r>
            <a:endParaRPr lang="en-US" altLang="zh-TW" sz="2800">
              <a:cs typeface="Times New Roman" panose="02020603050405020304" pitchFamily="18" charset="0"/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A83291F-0E56-4A13-82EE-14DE548465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2024/1/17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1130E1AB-D00C-4653-92A8-60678C0464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DAF6DC8-1365-433F-A8B0-3606F76C7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3</a:t>
            </a:fld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8" name="物件 7">
            <a:extLst>
              <a:ext uri="{FF2B5EF4-FFF2-40B4-BE49-F238E27FC236}">
                <a16:creationId xmlns:a16="http://schemas.microsoft.com/office/drawing/2014/main" id="{86198D85-C7EC-4BBB-A60A-453A9BDA22E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0652623"/>
              </p:ext>
            </p:extLst>
          </p:nvPr>
        </p:nvGraphicFramePr>
        <p:xfrm>
          <a:off x="421498" y="1093918"/>
          <a:ext cx="8761413" cy="5006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75" name="Equation" r:id="rId3" imgW="5016240" imgH="2869920" progId="Equation.DSMT4">
                  <p:embed/>
                </p:oleObj>
              </mc:Choice>
              <mc:Fallback>
                <p:oleObj name="Equation" r:id="rId3" imgW="5016240" imgH="2869920" progId="Equation.DSMT4">
                  <p:embed/>
                  <p:pic>
                    <p:nvPicPr>
                      <p:cNvPr id="21" name="物件 20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21498" y="1093918"/>
                        <a:ext cx="8761413" cy="50069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138529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0" y="217050"/>
            <a:ext cx="7123429" cy="633276"/>
          </a:xfrm>
        </p:spPr>
        <p:txBody>
          <a:bodyPr/>
          <a:lstStyle/>
          <a:p>
            <a:r>
              <a:rPr lang="en-US" altLang="zh-TW" sz="2800">
                <a:cs typeface="Times New Roman" panose="02020603050405020304" pitchFamily="18" charset="0"/>
              </a:rPr>
              <a:t>Short RIR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2024/1/17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4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>
          <a:xfrm>
            <a:off x="500909" y="1036710"/>
            <a:ext cx="9744710" cy="5759085"/>
          </a:xfrm>
        </p:spPr>
        <p:txBody>
          <a:bodyPr>
            <a:normAutofit/>
          </a:bodyPr>
          <a:lstStyle/>
          <a:p>
            <a:r>
              <a:rPr lang="en-US" altLang="zh-TW" sz="2400" b="0">
                <a:cs typeface="Times New Roman" panose="02020603050405020304" pitchFamily="18" charset="0"/>
              </a:rPr>
              <a:t>Simulation setting</a:t>
            </a:r>
          </a:p>
          <a:p>
            <a:r>
              <a:rPr lang="en-US" altLang="zh-TW" sz="2400" b="0">
                <a:cs typeface="Times New Roman" panose="02020603050405020304" pitchFamily="18" charset="0"/>
              </a:rPr>
              <a:t>Simulation results</a:t>
            </a:r>
            <a:endParaRPr lang="en-US" altLang="zh-TW" sz="2800" b="0">
              <a:cs typeface="Times New Roman" panose="02020603050405020304" pitchFamily="18" charset="0"/>
            </a:endParaRPr>
          </a:p>
          <a:p>
            <a:pPr marL="422041" lvl="1" indent="0">
              <a:buNone/>
            </a:pPr>
            <a:endParaRPr lang="en-US" altLang="zh-TW" sz="2000" b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56051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B2D8E1A-F461-4F59-ABDF-2C1A8EA73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984" y="110185"/>
            <a:ext cx="7123429" cy="633276"/>
          </a:xfrm>
        </p:spPr>
        <p:txBody>
          <a:bodyPr/>
          <a:lstStyle/>
          <a:p>
            <a:r>
              <a:rPr lang="en-US" altLang="zh-TW"/>
              <a:t>Simulation setting</a:t>
            </a:r>
            <a:endParaRPr lang="zh-TW" altLang="en-US" dirty="0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A83291F-0E56-4A13-82EE-14DE548465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2024/1/17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1130E1AB-D00C-4653-92A8-60678C0464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DAF6DC8-1365-433F-A8B0-3606F76C7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5</a:t>
            </a:fld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D578C12A-002C-4C53-845E-A8C69542C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8601" y="1071792"/>
            <a:ext cx="9744710" cy="5759085"/>
          </a:xfrm>
        </p:spPr>
        <p:txBody>
          <a:bodyPr>
            <a:normAutofit/>
          </a:bodyPr>
          <a:lstStyle/>
          <a:p>
            <a:r>
              <a:rPr lang="en-US" altLang="zh-TW" sz="2000" b="0">
                <a:cs typeface="Times New Roman" panose="02020603050405020304" pitchFamily="18" charset="0"/>
              </a:rPr>
              <a:t>Six microphones uniform </a:t>
            </a:r>
            <a:r>
              <a:rPr lang="en-US" altLang="zh-TW" sz="2000" b="0" dirty="0">
                <a:cs typeface="Times New Roman" panose="02020603050405020304" pitchFamily="18" charset="0"/>
              </a:rPr>
              <a:t>linear array (ULA)</a:t>
            </a:r>
          </a:p>
          <a:p>
            <a:r>
              <a:rPr lang="en-US" altLang="zh-TW" sz="2000" b="0">
                <a:cs typeface="Times New Roman" panose="02020603050405020304" pitchFamily="18" charset="0"/>
              </a:rPr>
              <a:t>Sampling </a:t>
            </a:r>
            <a:r>
              <a:rPr lang="en-US" altLang="zh-TW" sz="2000" b="0" dirty="0">
                <a:cs typeface="Times New Roman" panose="02020603050405020304" pitchFamily="18" charset="0"/>
              </a:rPr>
              <a:t>frequency </a:t>
            </a:r>
            <a:r>
              <a:rPr lang="en-US" altLang="zh-TW" sz="2000" b="0">
                <a:cs typeface="Times New Roman" panose="02020603050405020304" pitchFamily="18" charset="0"/>
              </a:rPr>
              <a:t>= 16kHz</a:t>
            </a:r>
          </a:p>
          <a:p>
            <a:r>
              <a:rPr lang="en-US" altLang="zh-TW" sz="2000" b="0">
                <a:cs typeface="Times New Roman" panose="02020603050405020304" pitchFamily="18" charset="0"/>
              </a:rPr>
              <a:t>Reverberation time T</a:t>
            </a:r>
            <a:r>
              <a:rPr lang="en-US" altLang="zh-TW" sz="2000" b="0" baseline="-25000">
                <a:cs typeface="Times New Roman" panose="02020603050405020304" pitchFamily="18" charset="0"/>
              </a:rPr>
              <a:t>60  </a:t>
            </a:r>
            <a:r>
              <a:rPr lang="en-US" altLang="zh-TW" sz="2000" b="0">
                <a:cs typeface="Times New Roman" panose="02020603050405020304" pitchFamily="18" charset="0"/>
              </a:rPr>
              <a:t>= 0.009s (9ms)</a:t>
            </a:r>
            <a:endParaRPr lang="en-US" altLang="zh-TW" sz="2000" b="0" dirty="0">
              <a:cs typeface="Times New Roman" panose="02020603050405020304" pitchFamily="18" charset="0"/>
            </a:endParaRPr>
          </a:p>
          <a:p>
            <a:r>
              <a:rPr lang="en-US" altLang="zh-TW" sz="2000" b="0">
                <a:cs typeface="Times New Roman" panose="02020603050405020304" pitchFamily="18" charset="0"/>
              </a:rPr>
              <a:t>Ground-truth RIR samples = 256</a:t>
            </a:r>
          </a:p>
          <a:p>
            <a:r>
              <a:rPr lang="en-US" altLang="zh-TW" sz="2000" b="0">
                <a:cs typeface="Times New Roman" panose="02020603050405020304" pitchFamily="18" charset="0"/>
              </a:rPr>
              <a:t>Room dimension = 0.3m x 0.4m x 0.3m</a:t>
            </a:r>
          </a:p>
          <a:p>
            <a:r>
              <a:rPr lang="en-US" altLang="zh-TW" sz="2000" b="0">
                <a:cs typeface="Times New Roman" panose="02020603050405020304" pitchFamily="18" charset="0"/>
              </a:rPr>
              <a:t>Microphone spacing = 0.02m</a:t>
            </a:r>
          </a:p>
          <a:p>
            <a:r>
              <a:rPr lang="en-US" altLang="zh-TW" sz="2000" b="0">
                <a:cs typeface="Times New Roman" panose="02020603050405020304" pitchFamily="18" charset="0"/>
              </a:rPr>
              <a:t>Source type: white noise</a:t>
            </a:r>
          </a:p>
        </p:txBody>
      </p:sp>
      <p:grpSp>
        <p:nvGrpSpPr>
          <p:cNvPr id="35" name="群組 34">
            <a:extLst>
              <a:ext uri="{FF2B5EF4-FFF2-40B4-BE49-F238E27FC236}">
                <a16:creationId xmlns:a16="http://schemas.microsoft.com/office/drawing/2014/main" id="{36D1D992-4A92-4F6B-A35C-C1C2CACCDD38}"/>
              </a:ext>
            </a:extLst>
          </p:cNvPr>
          <p:cNvGrpSpPr/>
          <p:nvPr/>
        </p:nvGrpSpPr>
        <p:grpSpPr>
          <a:xfrm>
            <a:off x="4503190" y="2821661"/>
            <a:ext cx="6051766" cy="4091860"/>
            <a:chOff x="4531182" y="2840322"/>
            <a:chExt cx="6051766" cy="4091860"/>
          </a:xfrm>
        </p:grpSpPr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A9B12B48-C3D6-4611-B9E2-63654709B1C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48948" y="2840322"/>
              <a:ext cx="5334000" cy="4000500"/>
            </a:xfrm>
            <a:prstGeom prst="rect">
              <a:avLst/>
            </a:prstGeom>
          </p:spPr>
        </p:pic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A9587894-2EC3-4E72-8560-D2F7457B9A45}"/>
                </a:ext>
              </a:extLst>
            </p:cNvPr>
            <p:cNvSpPr txBox="1"/>
            <p:nvPr/>
          </p:nvSpPr>
          <p:spPr>
            <a:xfrm>
              <a:off x="6660616" y="6562850"/>
              <a:ext cx="106369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TW" sz="1800">
                  <a:latin typeface="Times New Roman" panose="02020603050405020304" pitchFamily="18" charset="0"/>
                  <a:cs typeface="Times New Roman" panose="02020603050405020304" pitchFamily="18" charset="0"/>
                </a:rPr>
                <a:t>L = 0.3m</a:t>
              </a:r>
              <a:endParaRPr lang="zh-TW" altLang="en-US" sz="1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文字方塊 9">
              <a:extLst>
                <a:ext uri="{FF2B5EF4-FFF2-40B4-BE49-F238E27FC236}">
                  <a16:creationId xmlns:a16="http://schemas.microsoft.com/office/drawing/2014/main" id="{F0AB56DC-BCE1-468C-A523-4105A9E76E2B}"/>
                </a:ext>
              </a:extLst>
            </p:cNvPr>
            <p:cNvSpPr txBox="1"/>
            <p:nvPr/>
          </p:nvSpPr>
          <p:spPr>
            <a:xfrm>
              <a:off x="9408609" y="6202849"/>
              <a:ext cx="117433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TW" sz="1800">
                  <a:latin typeface="Times New Roman" panose="02020603050405020304" pitchFamily="18" charset="0"/>
                  <a:cs typeface="Times New Roman" panose="02020603050405020304" pitchFamily="18" charset="0"/>
                </a:rPr>
                <a:t>W = 0.4m</a:t>
              </a:r>
              <a:endParaRPr lang="zh-TW" altLang="en-US" sz="1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文字方塊 10">
              <a:extLst>
                <a:ext uri="{FF2B5EF4-FFF2-40B4-BE49-F238E27FC236}">
                  <a16:creationId xmlns:a16="http://schemas.microsoft.com/office/drawing/2014/main" id="{6EDF3889-F53C-46E9-A8A2-D2773FD3F1AE}"/>
                </a:ext>
              </a:extLst>
            </p:cNvPr>
            <p:cNvSpPr txBox="1"/>
            <p:nvPr/>
          </p:nvSpPr>
          <p:spPr>
            <a:xfrm>
              <a:off x="4531182" y="4840572"/>
              <a:ext cx="1063690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TW" sz="1800">
                  <a:latin typeface="Times New Roman" panose="02020603050405020304" pitchFamily="18" charset="0"/>
                  <a:cs typeface="Times New Roman" panose="02020603050405020304" pitchFamily="18" charset="0"/>
                </a:rPr>
                <a:t>H = 0.3m</a:t>
              </a:r>
            </a:p>
            <a:p>
              <a:endParaRPr lang="zh-TW" altLang="en-US" sz="1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文字方塊 13">
              <a:extLst>
                <a:ext uri="{FF2B5EF4-FFF2-40B4-BE49-F238E27FC236}">
                  <a16:creationId xmlns:a16="http://schemas.microsoft.com/office/drawing/2014/main" id="{58AB9F85-93EC-41C0-8468-09145459A635}"/>
                </a:ext>
              </a:extLst>
            </p:cNvPr>
            <p:cNvSpPr txBox="1"/>
            <p:nvPr/>
          </p:nvSpPr>
          <p:spPr>
            <a:xfrm>
              <a:off x="6602355" y="5234659"/>
              <a:ext cx="150989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800">
                  <a:latin typeface="Times New Roman" panose="02020603050405020304" pitchFamily="18" charset="0"/>
                  <a:cs typeface="Times New Roman" panose="02020603050405020304" pitchFamily="18" charset="0"/>
                </a:rPr>
                <a:t>mic</a:t>
              </a:r>
            </a:p>
            <a:p>
              <a:r>
                <a:rPr lang="en-US" altLang="zh-TW" sz="1800">
                  <a:latin typeface="Times New Roman" panose="02020603050405020304" pitchFamily="18" charset="0"/>
                  <a:cs typeface="Times New Roman" panose="02020603050405020304" pitchFamily="18" charset="0"/>
                </a:rPr>
                <a:t>(0.1, 0.1, 0.2)</a:t>
              </a:r>
              <a:endParaRPr lang="zh-TW" altLang="en-US" sz="1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文字方塊 14">
              <a:extLst>
                <a:ext uri="{FF2B5EF4-FFF2-40B4-BE49-F238E27FC236}">
                  <a16:creationId xmlns:a16="http://schemas.microsoft.com/office/drawing/2014/main" id="{C3E20B73-4067-4EC8-8EB9-C93566730C48}"/>
                </a:ext>
              </a:extLst>
            </p:cNvPr>
            <p:cNvSpPr txBox="1"/>
            <p:nvPr/>
          </p:nvSpPr>
          <p:spPr>
            <a:xfrm>
              <a:off x="7161003" y="3391088"/>
              <a:ext cx="187103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800">
                  <a:latin typeface="Times New Roman" panose="02020603050405020304" pitchFamily="18" charset="0"/>
                  <a:cs typeface="Times New Roman" panose="02020603050405020304" pitchFamily="18" charset="0"/>
                </a:rPr>
                <a:t>source</a:t>
              </a:r>
            </a:p>
            <a:p>
              <a:pPr algn="ctr"/>
              <a:r>
                <a:rPr lang="en-US" altLang="zh-TW" sz="1800">
                  <a:latin typeface="Times New Roman" panose="02020603050405020304" pitchFamily="18" charset="0"/>
                  <a:cs typeface="Times New Roman" panose="02020603050405020304" pitchFamily="18" charset="0"/>
                </a:rPr>
                <a:t>(0.2, 0.3, 0.2)</a:t>
              </a:r>
              <a:endParaRPr lang="zh-TW" altLang="en-US" sz="1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7" name="直線單箭頭接點 16">
              <a:extLst>
                <a:ext uri="{FF2B5EF4-FFF2-40B4-BE49-F238E27FC236}">
                  <a16:creationId xmlns:a16="http://schemas.microsoft.com/office/drawing/2014/main" id="{F23E7B91-DB49-4B4A-B320-9646AFBACB68}"/>
                </a:ext>
              </a:extLst>
            </p:cNvPr>
            <p:cNvCxnSpPr/>
            <p:nvPr/>
          </p:nvCxnSpPr>
          <p:spPr>
            <a:xfrm>
              <a:off x="8164285" y="4045634"/>
              <a:ext cx="390131" cy="14581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單箭頭接點 17">
              <a:extLst>
                <a:ext uri="{FF2B5EF4-FFF2-40B4-BE49-F238E27FC236}">
                  <a16:creationId xmlns:a16="http://schemas.microsoft.com/office/drawing/2014/main" id="{A181E1DD-A4F2-4D19-A953-89AC7007C2C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232570" y="4791062"/>
              <a:ext cx="124730" cy="51117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單箭頭接點 22">
              <a:extLst>
                <a:ext uri="{FF2B5EF4-FFF2-40B4-BE49-F238E27FC236}">
                  <a16:creationId xmlns:a16="http://schemas.microsoft.com/office/drawing/2014/main" id="{B40B74DF-FD1A-4297-8EF8-CEED658CAB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43599" y="5370478"/>
              <a:ext cx="0" cy="581434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直線單箭頭接點 24">
              <a:extLst>
                <a:ext uri="{FF2B5EF4-FFF2-40B4-BE49-F238E27FC236}">
                  <a16:creationId xmlns:a16="http://schemas.microsoft.com/office/drawing/2014/main" id="{25C28502-4117-4B4A-B406-213F5DA2A0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43599" y="5502404"/>
              <a:ext cx="485192" cy="46501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直線單箭頭接點 25">
              <a:extLst>
                <a:ext uri="{FF2B5EF4-FFF2-40B4-BE49-F238E27FC236}">
                  <a16:creationId xmlns:a16="http://schemas.microsoft.com/office/drawing/2014/main" id="{4A333109-92B7-4FC6-A105-572370FE9C5A}"/>
                </a:ext>
              </a:extLst>
            </p:cNvPr>
            <p:cNvCxnSpPr>
              <a:cxnSpLocks/>
            </p:cNvCxnSpPr>
            <p:nvPr/>
          </p:nvCxnSpPr>
          <p:spPr>
            <a:xfrm>
              <a:off x="5943599" y="5951106"/>
              <a:ext cx="717017" cy="110557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1" name="橢圓 30">
              <a:extLst>
                <a:ext uri="{FF2B5EF4-FFF2-40B4-BE49-F238E27FC236}">
                  <a16:creationId xmlns:a16="http://schemas.microsoft.com/office/drawing/2014/main" id="{A3DF9D3E-DD5C-4AB3-939C-70A928DA5C17}"/>
                </a:ext>
              </a:extLst>
            </p:cNvPr>
            <p:cNvSpPr/>
            <p:nvPr/>
          </p:nvSpPr>
          <p:spPr>
            <a:xfrm>
              <a:off x="5879218" y="5890320"/>
              <a:ext cx="129695" cy="110557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800"/>
            </a:p>
          </p:txBody>
        </p:sp>
        <p:sp>
          <p:nvSpPr>
            <p:cNvPr id="32" name="文字方塊 31">
              <a:extLst>
                <a:ext uri="{FF2B5EF4-FFF2-40B4-BE49-F238E27FC236}">
                  <a16:creationId xmlns:a16="http://schemas.microsoft.com/office/drawing/2014/main" id="{B147C861-F403-48AE-9055-03A73581EFB0}"/>
                </a:ext>
              </a:extLst>
            </p:cNvPr>
            <p:cNvSpPr txBox="1"/>
            <p:nvPr/>
          </p:nvSpPr>
          <p:spPr>
            <a:xfrm>
              <a:off x="6282794" y="5661195"/>
              <a:ext cx="3554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800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endParaRPr lang="zh-TW" altLang="en-US" sz="1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3" name="文字方塊 32">
              <a:extLst>
                <a:ext uri="{FF2B5EF4-FFF2-40B4-BE49-F238E27FC236}">
                  <a16:creationId xmlns:a16="http://schemas.microsoft.com/office/drawing/2014/main" id="{88862694-88D8-4E42-8E4C-D4E15FE2855F}"/>
                </a:ext>
              </a:extLst>
            </p:cNvPr>
            <p:cNvSpPr txBox="1"/>
            <p:nvPr/>
          </p:nvSpPr>
          <p:spPr>
            <a:xfrm>
              <a:off x="6099824" y="5188415"/>
              <a:ext cx="3554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800"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  <a:endParaRPr lang="zh-TW" altLang="en-US" sz="1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" name="文字方塊 33">
              <a:extLst>
                <a:ext uri="{FF2B5EF4-FFF2-40B4-BE49-F238E27FC236}">
                  <a16:creationId xmlns:a16="http://schemas.microsoft.com/office/drawing/2014/main" id="{6DFA44A4-B6C4-4114-9208-4461568A5E24}"/>
                </a:ext>
              </a:extLst>
            </p:cNvPr>
            <p:cNvSpPr txBox="1"/>
            <p:nvPr/>
          </p:nvSpPr>
          <p:spPr>
            <a:xfrm>
              <a:off x="5550049" y="5486903"/>
              <a:ext cx="3554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800">
                  <a:latin typeface="Times New Roman" panose="02020603050405020304" pitchFamily="18" charset="0"/>
                  <a:cs typeface="Times New Roman" panose="02020603050405020304" pitchFamily="18" charset="0"/>
                </a:rPr>
                <a:t>z</a:t>
              </a:r>
              <a:endParaRPr lang="zh-TW" altLang="en-US" sz="1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099124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B2D8E1A-F461-4F59-ABDF-2C1A8EA73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984" y="110185"/>
            <a:ext cx="7123429" cy="633276"/>
          </a:xfrm>
        </p:spPr>
        <p:txBody>
          <a:bodyPr/>
          <a:lstStyle/>
          <a:p>
            <a:r>
              <a:rPr lang="en-US" altLang="zh-TW"/>
              <a:t>Simulation results</a:t>
            </a:r>
            <a:endParaRPr lang="zh-TW" altLang="en-US" dirty="0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A83291F-0E56-4A13-82EE-14DE548465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2024/1/17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1130E1AB-D00C-4653-92A8-60678C0464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DAF6DC8-1365-433F-A8B0-3606F76C7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6</a:t>
            </a:fld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69FDD67E-5866-4F55-9B2E-9DACE7DAF5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909" y="679292"/>
            <a:ext cx="4320000" cy="3240000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929A33C1-1162-44B1-B214-DAB7D246FB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0413" y="753364"/>
            <a:ext cx="4320000" cy="3240000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FF40E73F-5597-4472-BC10-B4517162E1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909" y="4003268"/>
            <a:ext cx="4320000" cy="3240000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6F0BC0A8-1D75-4A14-A13E-6C16B53278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0413" y="4003268"/>
            <a:ext cx="4320000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1003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0" y="217050"/>
            <a:ext cx="7123429" cy="633276"/>
          </a:xfrm>
        </p:spPr>
        <p:txBody>
          <a:bodyPr/>
          <a:lstStyle/>
          <a:p>
            <a:r>
              <a:rPr lang="en-US" altLang="zh-TW"/>
              <a:t>Long</a:t>
            </a:r>
            <a:r>
              <a:rPr lang="en-US" altLang="zh-TW" sz="2800">
                <a:cs typeface="Times New Roman" panose="02020603050405020304" pitchFamily="18" charset="0"/>
              </a:rPr>
              <a:t> RIR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2024/1/17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7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>
          <a:xfrm>
            <a:off x="500909" y="1036710"/>
            <a:ext cx="9744710" cy="5759085"/>
          </a:xfrm>
        </p:spPr>
        <p:txBody>
          <a:bodyPr>
            <a:normAutofit/>
          </a:bodyPr>
          <a:lstStyle/>
          <a:p>
            <a:r>
              <a:rPr lang="en-US" altLang="zh-TW" sz="2400" b="0">
                <a:cs typeface="Times New Roman" panose="02020603050405020304" pitchFamily="18" charset="0"/>
              </a:rPr>
              <a:t>Simulation setting</a:t>
            </a:r>
          </a:p>
          <a:p>
            <a:r>
              <a:rPr lang="en-US" altLang="zh-TW" sz="2400" b="0">
                <a:cs typeface="Times New Roman" panose="02020603050405020304" pitchFamily="18" charset="0"/>
              </a:rPr>
              <a:t>Simulation results</a:t>
            </a:r>
            <a:endParaRPr lang="en-US" altLang="zh-TW" sz="2800" b="0">
              <a:cs typeface="Times New Roman" panose="02020603050405020304" pitchFamily="18" charset="0"/>
            </a:endParaRPr>
          </a:p>
          <a:p>
            <a:pPr marL="422041" lvl="1" indent="0">
              <a:buNone/>
            </a:pPr>
            <a:endParaRPr lang="en-US" altLang="zh-TW" sz="2000" b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36254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B2D8E1A-F461-4F59-ABDF-2C1A8EA73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984" y="110185"/>
            <a:ext cx="7123429" cy="633276"/>
          </a:xfrm>
        </p:spPr>
        <p:txBody>
          <a:bodyPr/>
          <a:lstStyle/>
          <a:p>
            <a:r>
              <a:rPr lang="en-US" altLang="zh-TW"/>
              <a:t>Simulation setting</a:t>
            </a:r>
            <a:endParaRPr lang="zh-TW" altLang="en-US" dirty="0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A83291F-0E56-4A13-82EE-14DE548465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2024/1/17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1130E1AB-D00C-4653-92A8-60678C0464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DAF6DC8-1365-433F-A8B0-3606F76C7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8</a:t>
            </a:fld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D578C12A-002C-4C53-845E-A8C69542C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8601" y="1071792"/>
            <a:ext cx="9744710" cy="5759085"/>
          </a:xfrm>
        </p:spPr>
        <p:txBody>
          <a:bodyPr>
            <a:normAutofit/>
          </a:bodyPr>
          <a:lstStyle/>
          <a:p>
            <a:r>
              <a:rPr lang="en-US" altLang="zh-TW" sz="2000" b="0">
                <a:cs typeface="Times New Roman" panose="02020603050405020304" pitchFamily="18" charset="0"/>
              </a:rPr>
              <a:t>Thirty microphones uniform </a:t>
            </a:r>
            <a:r>
              <a:rPr lang="en-US" altLang="zh-TW" sz="2000" b="0" dirty="0">
                <a:cs typeface="Times New Roman" panose="02020603050405020304" pitchFamily="18" charset="0"/>
              </a:rPr>
              <a:t>linear array (ULA)</a:t>
            </a:r>
          </a:p>
          <a:p>
            <a:r>
              <a:rPr lang="en-US" altLang="zh-TW" sz="2000" b="0">
                <a:cs typeface="Times New Roman" panose="02020603050405020304" pitchFamily="18" charset="0"/>
              </a:rPr>
              <a:t>Sampling </a:t>
            </a:r>
            <a:r>
              <a:rPr lang="en-US" altLang="zh-TW" sz="2000" b="0" dirty="0">
                <a:cs typeface="Times New Roman" panose="02020603050405020304" pitchFamily="18" charset="0"/>
              </a:rPr>
              <a:t>frequency </a:t>
            </a:r>
            <a:r>
              <a:rPr lang="en-US" altLang="zh-TW" sz="2000" b="0">
                <a:cs typeface="Times New Roman" panose="02020603050405020304" pitchFamily="18" charset="0"/>
              </a:rPr>
              <a:t>= 16kHz</a:t>
            </a:r>
          </a:p>
          <a:p>
            <a:r>
              <a:rPr lang="en-US" altLang="zh-TW" sz="2000" b="0">
                <a:cs typeface="Times New Roman" panose="02020603050405020304" pitchFamily="18" charset="0"/>
              </a:rPr>
              <a:t>Reverberation time T</a:t>
            </a:r>
            <a:r>
              <a:rPr lang="en-US" altLang="zh-TW" sz="2000" b="0" baseline="-25000">
                <a:cs typeface="Times New Roman" panose="02020603050405020304" pitchFamily="18" charset="0"/>
              </a:rPr>
              <a:t>60  </a:t>
            </a:r>
            <a:r>
              <a:rPr lang="en-US" altLang="zh-TW" sz="2000" b="0">
                <a:cs typeface="Times New Roman" panose="02020603050405020304" pitchFamily="18" charset="0"/>
              </a:rPr>
              <a:t>= 0.4s (400ms)</a:t>
            </a:r>
            <a:endParaRPr lang="en-US" altLang="zh-TW" sz="2000" b="0" dirty="0">
              <a:cs typeface="Times New Roman" panose="02020603050405020304" pitchFamily="18" charset="0"/>
            </a:endParaRPr>
          </a:p>
          <a:p>
            <a:r>
              <a:rPr lang="en-US" altLang="zh-TW" sz="2000" b="0">
                <a:cs typeface="Times New Roman" panose="02020603050405020304" pitchFamily="18" charset="0"/>
              </a:rPr>
              <a:t>Ground-truth RIR samples = 8192</a:t>
            </a:r>
          </a:p>
          <a:p>
            <a:r>
              <a:rPr lang="en-US" altLang="zh-TW" sz="2000" b="0">
                <a:cs typeface="Times New Roman" panose="02020603050405020304" pitchFamily="18" charset="0"/>
              </a:rPr>
              <a:t>Room dimension = 5m x 6m x 2.5m</a:t>
            </a:r>
          </a:p>
          <a:p>
            <a:r>
              <a:rPr lang="en-US" altLang="zh-TW" sz="2000" b="0">
                <a:cs typeface="Times New Roman" panose="02020603050405020304" pitchFamily="18" charset="0"/>
              </a:rPr>
              <a:t>Microphone spacing = 0.02m</a:t>
            </a:r>
          </a:p>
          <a:p>
            <a:r>
              <a:rPr lang="en-US" altLang="zh-TW" sz="2000" b="0">
                <a:cs typeface="Times New Roman" panose="02020603050405020304" pitchFamily="18" charset="0"/>
              </a:rPr>
              <a:t>Source type: white noise</a:t>
            </a:r>
          </a:p>
        </p:txBody>
      </p:sp>
      <p:grpSp>
        <p:nvGrpSpPr>
          <p:cNvPr id="27" name="群組 26">
            <a:extLst>
              <a:ext uri="{FF2B5EF4-FFF2-40B4-BE49-F238E27FC236}">
                <a16:creationId xmlns:a16="http://schemas.microsoft.com/office/drawing/2014/main" id="{DF2BA432-9733-4A78-B82A-20FA7C7E9568}"/>
              </a:ext>
            </a:extLst>
          </p:cNvPr>
          <p:cNvGrpSpPr/>
          <p:nvPr/>
        </p:nvGrpSpPr>
        <p:grpSpPr>
          <a:xfrm>
            <a:off x="5082855" y="3254655"/>
            <a:ext cx="5261944" cy="3587286"/>
            <a:chOff x="2976175" y="1233441"/>
            <a:chExt cx="5813458" cy="4000500"/>
          </a:xfrm>
        </p:grpSpPr>
        <p:pic>
          <p:nvPicPr>
            <p:cNvPr id="28" name="圖片 27">
              <a:extLst>
                <a:ext uri="{FF2B5EF4-FFF2-40B4-BE49-F238E27FC236}">
                  <a16:creationId xmlns:a16="http://schemas.microsoft.com/office/drawing/2014/main" id="{E09ED166-5588-4C39-80A2-1FB14CB4494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55633" y="1233441"/>
              <a:ext cx="5334000" cy="4000500"/>
            </a:xfrm>
            <a:prstGeom prst="rect">
              <a:avLst/>
            </a:prstGeom>
          </p:spPr>
        </p:pic>
        <p:graphicFrame>
          <p:nvGraphicFramePr>
            <p:cNvPr id="29" name="物件 28">
              <a:extLst>
                <a:ext uri="{FF2B5EF4-FFF2-40B4-BE49-F238E27FC236}">
                  <a16:creationId xmlns:a16="http://schemas.microsoft.com/office/drawing/2014/main" id="{370FFFFD-B650-4D34-B3D3-BA77D444437A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402769129"/>
                </p:ext>
              </p:extLst>
            </p:nvPr>
          </p:nvGraphicFramePr>
          <p:xfrm>
            <a:off x="2976175" y="3140075"/>
            <a:ext cx="1000125" cy="2794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377" name="Equation" r:id="rId4" imgW="634680" imgH="177480" progId="Equation.DSMT4">
                    <p:embed/>
                  </p:oleObj>
                </mc:Choice>
                <mc:Fallback>
                  <p:oleObj name="Equation" r:id="rId4" imgW="634680" imgH="177480" progId="Equation.DSMT4">
                    <p:embed/>
                    <p:pic>
                      <p:nvPicPr>
                        <p:cNvPr id="21" name="物件 20">
                          <a:extLst>
                            <a:ext uri="{FF2B5EF4-FFF2-40B4-BE49-F238E27FC236}">
                              <a16:creationId xmlns:a16="http://schemas.microsoft.com/office/drawing/2014/main" id="{8327A04F-5E58-4BA3-8334-AA9D48EDFCCE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2976175" y="3140075"/>
                          <a:ext cx="1000125" cy="279400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0" name="物件 29">
              <a:extLst>
                <a:ext uri="{FF2B5EF4-FFF2-40B4-BE49-F238E27FC236}">
                  <a16:creationId xmlns:a16="http://schemas.microsoft.com/office/drawing/2014/main" id="{FCB59DE5-1B2B-4126-B26D-61B39C55EDC8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864599063"/>
                </p:ext>
              </p:extLst>
            </p:nvPr>
          </p:nvGraphicFramePr>
          <p:xfrm>
            <a:off x="4923095" y="4923998"/>
            <a:ext cx="820738" cy="2794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378" name="Equation" r:id="rId6" imgW="520560" imgH="177480" progId="Equation.DSMT4">
                    <p:embed/>
                  </p:oleObj>
                </mc:Choice>
                <mc:Fallback>
                  <p:oleObj name="Equation" r:id="rId6" imgW="520560" imgH="177480" progId="Equation.DSMT4">
                    <p:embed/>
                    <p:pic>
                      <p:nvPicPr>
                        <p:cNvPr id="22" name="物件 21">
                          <a:extLst>
                            <a:ext uri="{FF2B5EF4-FFF2-40B4-BE49-F238E27FC236}">
                              <a16:creationId xmlns:a16="http://schemas.microsoft.com/office/drawing/2014/main" id="{F9A1F96B-4E63-44C2-8976-106AFF75FDDD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4923095" y="4923998"/>
                          <a:ext cx="820738" cy="279400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6" name="物件 35">
              <a:extLst>
                <a:ext uri="{FF2B5EF4-FFF2-40B4-BE49-F238E27FC236}">
                  <a16:creationId xmlns:a16="http://schemas.microsoft.com/office/drawing/2014/main" id="{A2A7AC6B-A587-43EC-A5F6-7F8FF9B6F255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739505709"/>
                </p:ext>
              </p:extLst>
            </p:nvPr>
          </p:nvGraphicFramePr>
          <p:xfrm>
            <a:off x="7090268" y="4829175"/>
            <a:ext cx="760413" cy="2809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379" name="Equation" r:id="rId8" imgW="482400" imgH="177480" progId="Equation.DSMT4">
                    <p:embed/>
                  </p:oleObj>
                </mc:Choice>
                <mc:Fallback>
                  <p:oleObj name="Equation" r:id="rId8" imgW="482400" imgH="177480" progId="Equation.DSMT4">
                    <p:embed/>
                    <p:pic>
                      <p:nvPicPr>
                        <p:cNvPr id="23" name="物件 22">
                          <a:extLst>
                            <a:ext uri="{FF2B5EF4-FFF2-40B4-BE49-F238E27FC236}">
                              <a16:creationId xmlns:a16="http://schemas.microsoft.com/office/drawing/2014/main" id="{C7916D31-28A5-41D5-81D5-F24781AB7320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7090268" y="4829175"/>
                          <a:ext cx="760413" cy="280988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7" name="文字方塊 36">
              <a:extLst>
                <a:ext uri="{FF2B5EF4-FFF2-40B4-BE49-F238E27FC236}">
                  <a16:creationId xmlns:a16="http://schemas.microsoft.com/office/drawing/2014/main" id="{4A848C07-7220-4F5A-8179-5F1C516856D0}"/>
                </a:ext>
              </a:extLst>
            </p:cNvPr>
            <p:cNvSpPr txBox="1"/>
            <p:nvPr/>
          </p:nvSpPr>
          <p:spPr>
            <a:xfrm>
              <a:off x="6616627" y="3108640"/>
              <a:ext cx="2147002" cy="4461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000">
                  <a:latin typeface="Times New Roman" panose="02020603050405020304" pitchFamily="18" charset="0"/>
                  <a:cs typeface="Times New Roman" panose="02020603050405020304" pitchFamily="18" charset="0"/>
                </a:rPr>
                <a:t>Source (2</a:t>
              </a:r>
              <a:r>
                <a:rPr lang="en-US" altLang="zh-TW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, 2.6</a:t>
              </a:r>
              <a:r>
                <a:rPr lang="en-US" altLang="zh-TW" sz="2000">
                  <a:latin typeface="Times New Roman" panose="02020603050405020304" pitchFamily="18" charset="0"/>
                  <a:cs typeface="Times New Roman" panose="02020603050405020304" pitchFamily="18" charset="0"/>
                </a:rPr>
                <a:t>, 1)</a:t>
              </a:r>
              <a:endParaRPr lang="zh-TW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8" name="文字方塊 37">
              <a:extLst>
                <a:ext uri="{FF2B5EF4-FFF2-40B4-BE49-F238E27FC236}">
                  <a16:creationId xmlns:a16="http://schemas.microsoft.com/office/drawing/2014/main" id="{4843FC4E-0024-4FC0-B0C4-D72AE2CF7F25}"/>
                </a:ext>
              </a:extLst>
            </p:cNvPr>
            <p:cNvSpPr txBox="1"/>
            <p:nvPr/>
          </p:nvSpPr>
          <p:spPr>
            <a:xfrm>
              <a:off x="4159137" y="2850010"/>
              <a:ext cx="2541577" cy="4461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000">
                  <a:latin typeface="Times New Roman" panose="02020603050405020304" pitchFamily="18" charset="0"/>
                  <a:cs typeface="Times New Roman" panose="02020603050405020304" pitchFamily="18" charset="0"/>
                </a:rPr>
                <a:t>First mic (1, 1.5, 1)</a:t>
              </a:r>
              <a:endParaRPr lang="zh-TW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9" name="接點: 弧形 38">
              <a:extLst>
                <a:ext uri="{FF2B5EF4-FFF2-40B4-BE49-F238E27FC236}">
                  <a16:creationId xmlns:a16="http://schemas.microsoft.com/office/drawing/2014/main" id="{F5F594ED-5F3E-4DF4-8E4D-4F37A6F040C9}"/>
                </a:ext>
              </a:extLst>
            </p:cNvPr>
            <p:cNvCxnSpPr>
              <a:cxnSpLocks/>
            </p:cNvCxnSpPr>
            <p:nvPr/>
          </p:nvCxnSpPr>
          <p:spPr>
            <a:xfrm>
              <a:off x="4790470" y="3250120"/>
              <a:ext cx="204982" cy="117151"/>
            </a:xfrm>
            <a:prstGeom prst="curved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線單箭頭接點 39">
              <a:extLst>
                <a:ext uri="{FF2B5EF4-FFF2-40B4-BE49-F238E27FC236}">
                  <a16:creationId xmlns:a16="http://schemas.microsoft.com/office/drawing/2014/main" id="{16A0C9E9-D80F-4B78-937B-75FEFDADF6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50190" y="3777689"/>
              <a:ext cx="0" cy="527548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直線單箭頭接點 40">
              <a:extLst>
                <a:ext uri="{FF2B5EF4-FFF2-40B4-BE49-F238E27FC236}">
                  <a16:creationId xmlns:a16="http://schemas.microsoft.com/office/drawing/2014/main" id="{CBE51A5D-9D1F-4458-A5F4-3D0F5E4B5922}"/>
                </a:ext>
              </a:extLst>
            </p:cNvPr>
            <p:cNvCxnSpPr>
              <a:cxnSpLocks/>
              <a:stCxn id="37" idx="1"/>
            </p:cNvCxnSpPr>
            <p:nvPr/>
          </p:nvCxnSpPr>
          <p:spPr>
            <a:xfrm flipH="1">
              <a:off x="5959887" y="3331739"/>
              <a:ext cx="656740" cy="1842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文字方塊 41">
              <a:extLst>
                <a:ext uri="{FF2B5EF4-FFF2-40B4-BE49-F238E27FC236}">
                  <a16:creationId xmlns:a16="http://schemas.microsoft.com/office/drawing/2014/main" id="{6380E1FF-5646-4B6A-BD34-EDE2837567E4}"/>
                </a:ext>
              </a:extLst>
            </p:cNvPr>
            <p:cNvSpPr txBox="1"/>
            <p:nvPr/>
          </p:nvSpPr>
          <p:spPr>
            <a:xfrm>
              <a:off x="4143592" y="3535148"/>
              <a:ext cx="2863564" cy="4461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000">
                  <a:latin typeface="Times New Roman" panose="02020603050405020304" pitchFamily="18" charset="0"/>
                  <a:cs typeface="Times New Roman" panose="02020603050405020304" pitchFamily="18" charset="0"/>
                </a:rPr>
                <a:t>mic spacing = 0.02m</a:t>
              </a:r>
              <a:endParaRPr lang="zh-TW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43" name="直線單箭頭接點 42">
              <a:extLst>
                <a:ext uri="{FF2B5EF4-FFF2-40B4-BE49-F238E27FC236}">
                  <a16:creationId xmlns:a16="http://schemas.microsoft.com/office/drawing/2014/main" id="{E648DDD0-F4DB-4E49-B7DC-4E6BA9715B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24249" y="4120243"/>
              <a:ext cx="545405" cy="193874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直線單箭頭接點 43">
              <a:extLst>
                <a:ext uri="{FF2B5EF4-FFF2-40B4-BE49-F238E27FC236}">
                  <a16:creationId xmlns:a16="http://schemas.microsoft.com/office/drawing/2014/main" id="{46C4EBA1-B267-4C17-9DD9-FFDAF206EAA1}"/>
                </a:ext>
              </a:extLst>
            </p:cNvPr>
            <p:cNvCxnSpPr>
              <a:cxnSpLocks/>
            </p:cNvCxnSpPr>
            <p:nvPr/>
          </p:nvCxnSpPr>
          <p:spPr>
            <a:xfrm>
              <a:off x="4100578" y="4305237"/>
              <a:ext cx="569076" cy="106965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45" name="文字方塊 44">
              <a:extLst>
                <a:ext uri="{FF2B5EF4-FFF2-40B4-BE49-F238E27FC236}">
                  <a16:creationId xmlns:a16="http://schemas.microsoft.com/office/drawing/2014/main" id="{B4CB7752-4B39-4518-9724-39238D492228}"/>
                </a:ext>
              </a:extLst>
            </p:cNvPr>
            <p:cNvSpPr txBox="1"/>
            <p:nvPr/>
          </p:nvSpPr>
          <p:spPr>
            <a:xfrm>
              <a:off x="4214935" y="3834446"/>
              <a:ext cx="304850" cy="4461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000"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  <a:endParaRPr lang="zh-TW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6" name="文字方塊 45">
              <a:extLst>
                <a:ext uri="{FF2B5EF4-FFF2-40B4-BE49-F238E27FC236}">
                  <a16:creationId xmlns:a16="http://schemas.microsoft.com/office/drawing/2014/main" id="{BFE9F9D5-1229-4679-8638-8EBF8452A6FC}"/>
                </a:ext>
              </a:extLst>
            </p:cNvPr>
            <p:cNvSpPr txBox="1"/>
            <p:nvPr/>
          </p:nvSpPr>
          <p:spPr>
            <a:xfrm>
              <a:off x="4143592" y="4290167"/>
              <a:ext cx="304850" cy="4461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000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endParaRPr lang="zh-TW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7" name="文字方塊 46">
              <a:extLst>
                <a:ext uri="{FF2B5EF4-FFF2-40B4-BE49-F238E27FC236}">
                  <a16:creationId xmlns:a16="http://schemas.microsoft.com/office/drawing/2014/main" id="{FFA34A16-D7B0-4ECB-80F9-9BF43AA48F17}"/>
                </a:ext>
              </a:extLst>
            </p:cNvPr>
            <p:cNvSpPr txBox="1"/>
            <p:nvPr/>
          </p:nvSpPr>
          <p:spPr>
            <a:xfrm>
              <a:off x="3754655" y="3841408"/>
              <a:ext cx="304850" cy="4461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000">
                  <a:latin typeface="Times New Roman" panose="02020603050405020304" pitchFamily="18" charset="0"/>
                  <a:cs typeface="Times New Roman" panose="02020603050405020304" pitchFamily="18" charset="0"/>
                </a:rPr>
                <a:t>z</a:t>
              </a:r>
              <a:endParaRPr lang="zh-TW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8" name="橢圓 47">
              <a:extLst>
                <a:ext uri="{FF2B5EF4-FFF2-40B4-BE49-F238E27FC236}">
                  <a16:creationId xmlns:a16="http://schemas.microsoft.com/office/drawing/2014/main" id="{279C3E39-7C08-41D5-A1BA-A97AC613C686}"/>
                </a:ext>
              </a:extLst>
            </p:cNvPr>
            <p:cNvSpPr/>
            <p:nvPr/>
          </p:nvSpPr>
          <p:spPr>
            <a:xfrm>
              <a:off x="4082820" y="4245349"/>
              <a:ext cx="108000" cy="108000"/>
            </a:xfrm>
            <a:prstGeom prst="ellipse">
              <a:avLst/>
            </a:prstGeom>
            <a:solidFill>
              <a:srgbClr val="FF0000"/>
            </a:soli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055144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B2D8E1A-F461-4F59-ABDF-2C1A8EA73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984" y="110185"/>
            <a:ext cx="7123429" cy="633276"/>
          </a:xfrm>
        </p:spPr>
        <p:txBody>
          <a:bodyPr/>
          <a:lstStyle/>
          <a:p>
            <a:r>
              <a:rPr lang="en-US" altLang="zh-TW"/>
              <a:t>Simulation results</a:t>
            </a:r>
            <a:endParaRPr lang="zh-TW" altLang="en-US" dirty="0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A83291F-0E56-4A13-82EE-14DE548465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2024/1/17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1130E1AB-D00C-4653-92A8-60678C0464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DAF6DC8-1365-433F-A8B0-3606F76C7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9</a:t>
            </a:fld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99B0CE5E-CBDE-431A-A7DA-3141DA65E5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938" y="686950"/>
            <a:ext cx="4320000" cy="324000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DDDF15C1-C480-435E-8CB3-41792C6061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6700" y="721280"/>
            <a:ext cx="4320000" cy="324000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D85DEB1D-4D8F-4FE2-8432-5EFA1D5E94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938" y="3926950"/>
            <a:ext cx="4320000" cy="3240000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A445F754-C22A-4518-9BB7-04D9CC24E2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46700" y="3926950"/>
            <a:ext cx="4320000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8722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EAE04A67-813B-48FA-AAC2-68BCCCBD2F5A}">
  <we:reference id="wa104381909" version="3.4.0.0" store="en-US" storeType="OMEX"/>
  <we:alternateReferences>
    <we:reference id="wa104381909" version="3.4.0.0" store="en-US" storeType="OMEX"/>
  </we:alternateReferences>
  <we:properties>
    <we:property name="EQUATION_HISTORY" value="&quot;[{\&quot;mathml\&quot;:\&quot;&lt;math style=\\\&quot;font-family:stix;font-size:16px;\\\&quot; xmlns=\\\&quot;http://www.w3.org/1998/Math/MathML\\\&quot;&gt;&lt;mstyle mathsize=\\\&quot;16px\\\&quot;&gt;&lt;mi&gt;x&lt;/mi&gt;&lt;mi&gt;a&lt;/mi&gt;&lt;mi&gt;x&lt;/mi&gt;&lt;mi&gt;a&lt;/mi&gt;&lt;mi&gt;x&lt;/mi&gt;&lt;mi&gt;a&lt;/mi&gt;&lt;/mstyle&gt;&lt;/math&gt;\&quot;,\&quot;base64Image\&quot;:\&quot;iVBORw0KGgoAAAANSUhEUgAAASMAAAAtCAYAAADlXQ3pAAAACXBIWXMAAA7EAAAOxAGVKw4bAAAABGJhU0UAAAAs8vz+fQAABy1JREFUeNrtnX9En1scx49kZjIyM5NErpmZiVyZSUYyc81EZq5kxpVMJmOupD9mZJJcE5NJJpEkMxkzk8lcrnwlSUyS65qYKzNJfO/5uOex09fznM853+ec5/nj+37zsXz3POdzzus8zu8fQqRXlbQ2acPS5qXtSvsu7VDaO2kNKcOnsGelfVVhfpE2Ju2MyEZN0h5Lm5O2qaWN/l2TNiGtJea9S9J6pD2X9kraa2k76r0b4A7u4O5H1dI6FbRv0ooG25ZWU4aPc9KWDOGuSzsZKH2U8YPSPjNp040yr1YLY9HwbAO4gzu4p1OrtJeqtCs62KCjn2ZVI3DhPgyQKSMx6TtSteAdaXWqdiTVS3skbU89t6I+XGFgVAB3cAf38tWVUGoeWGbOjoOvq9L+tQx3xmMae1XTuNTHpMoQk+pVc72omu/Nhjg/A3dwB/fy1aP6jdQUe6D6jFFpSU3SJxYgWyz8XEwAFDJzzkt7HxP2rqoZXfr6RRX/fkOcO8Ad3ME9XXOumnlmjgE5zLx/VtUoLs3hvpTp6khoHn9U8XFVQb2/lxDfQ+2jBndwB/eAo/AmkO+YGYoPJc82qN9bVL+9NLzVlAN6/YZ4lhvuS4bBG3AHd3DPRluGiB0YSslRi6YoNWnH1cDa72XOWMT50205ZYY/zngAEtzBvRK5W+k5E7mmmHduaP//Osc40pqK2pRhDzPpvwLu4A7u2aiTidzdmH5z1IddT1n6p6khaDaj0UP4E4a074E7uIN7djrNZM5UyfNv1O+0kOxC4Lg9NMTrticf0wYfs+AO7uCerTYNEVzVnuvRfr8fOE43HT6YNDKtQu0Gd3AH92z1yhBBWtlJU6a01iFaX7EUOD4/SdtPiM8/HvrNurYNaa8Dd3AH92zVzTRd27Xm6n7gSNNsRiGj0rtafXxxfrbAHdzBPXtdFvz6i+jvB4HjMmKIxyfPvtoMvl6AO7iDez6y2Vi4GjgO3KK0Fs/+TEviO8Ed3ME9Hy1aZE5T4DiYmqshVoYuGPzVgju4g3s+GmIyZjKw/z7Gf3OAvnrSju4CuIM7uOenmwycWwF9nxL/zxok+f4QwGeHwd84uIM7uOenEyJ5pJ3st4C+Hwl+dsO3JnP6EMEd3CuZu5c+7HQgnzTdaDoxbyuQz6TDsY7Uhwru4A7uOcpUeq4F8nmfqSUeBfB51+BvBdzBHdzz1x0G1OkAPleEeTXsuQA+l0WGR26CO7iDu7t6Mx7Uu8D4ex8gjdzajl/AHdzBPV/Rgd37TMTHPPvkzlbpC5BOm31J4A7u4J6jVgS/CMx3//Ivxl99xjXTCriDO7jnq6GS0jKLkpQ7V+ZzgHRyB7KPgju4g3t++lnLEGq2cjuafV17y5249yrjvnPW6y3AHdwriTsrWgmqH1BOU4C0bPxQlH+di624e6x8H2a1yvg7UjzAHdzBPQfp15boe3HeGhLx1pPvhYxqJFK0W5kWmyUt/loDd3AH93x0W4sYHTR+MqFP7XKdi4sKTOb42kWsn6Jn2pz4AtzBHdyzFy2sim6UjDto/DoD7pqHOHxjfPj4AE5oHwEt7+8y+OsCd3AH9+yln2QXd6xlNdOPHvAQhwMmc3xoSvzY71OjaoNyz/+tAXdwB3e/0q9DmTE8Z1pCPu/QZBwW8TdgFgNnzoDWzI4upltL8PWFCYsGF/8W6a6qAXdwryTurC5rJfQWU/o9NYD77thkjLvziTv280yKdOp7jqKjIE4ZfM0ZwurU0twM7uAO7ulFpfVGTOmZJO7wKe79CaY22hVh9szc0prcEyW/u+6UvqGF1Qnu4A7ufqTfJNlr8bzpWhOyfsO70ZEFlAFJO5+5qc4/ykjjPXF802GVZc13MyasNq02GwJ3cAd3s2pVaXaReW7QsolWqo/CfV9Ls5ao65ZxijOafbA9ToE+pHFx/FaH0w4fQ2nzvVX8mB6dBndwr3DurPrE8RmADRF/VOaA9sy2cDujZVS4XaVCA3jR2b5PmbBtlqsvC35Un6Zd17V36Oris47N5KqSPvN3rbapBndwr2DurK4ZHG2qPiH1GWe13/fVgJ6L2hl4O9IuaYmKjtO0PVB81SKD6IOii/QatPfo7+6YmqyQkDFCmKdWp9Wg41RJbVMD7uBewdytNGWRKJt+IicqQb86+tl2mBloLyMdpoOpTKtYXcLaSMhkcAf3SuJupRlHZ7+mGAgcc/BDNUWjY/iTHjJmxMLPgWVYa4aMAXdwryTuVhqwdHSoRvrTqE7wS9mLqu98pYzwqY+6VGamUN/5qqWfPy377LXgDu7gbi9aQ/HJon/bKvzoLuOL+rLnU/oYEuYl+aWZck+47ecx3TNOU7pPLMIDd3CvJO5OJSzVGCtqNPxADdq9UxHxfRcSzSQsKh+Rr3nh94Ammtp8rNIQ+aG00dL0BZWBaVaF0taALS3cdTWD0gju4A7u7voPrpnWDAKWAnkAAACcdEVYdE1hdGhNTAA8bWF0aCB4bWxucz0iaHR0cDovL3d3dy53My5vcmcvMTk5OC9NYXRoL01hdGhNTCI+PG1zdHlsZSBtYXRoc2l6ZT0iMTZweCI+PG1pPng8L21pPjxtaT5hPC9taT48bWk+eDwvbWk+PG1pPmE8L21pPjxtaT54PC9taT48bWk+YTwvbWk+PC9tc3R5bGU+PC9tYXRoPipV1ZsAAAAASUVORK5CYII=\&quot;,\&quot;slideId\&quot;:568,\&quot;accessibleText\&quot;:\&quot;x a x a x a\&quot;,\&quot;imageHeight\&quot;:4.864864864864865}]&quot;"/>
  </we:properties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249154</TotalTime>
  <Words>317</Words>
  <Application>Microsoft Office PowerPoint</Application>
  <PresentationFormat>自訂</PresentationFormat>
  <Paragraphs>87</Paragraphs>
  <Slides>10</Slides>
  <Notes>1</Notes>
  <HiddenSlides>0</HiddenSlides>
  <MMClips>0</MMClips>
  <ScaleCrop>false</ScaleCrop>
  <HeadingPairs>
    <vt:vector size="8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內嵌 OLE 伺服程式</vt:lpstr>
      </vt:variant>
      <vt:variant>
        <vt:i4>1</vt:i4>
      </vt:variant>
      <vt:variant>
        <vt:lpstr>投影片標題</vt:lpstr>
      </vt:variant>
      <vt:variant>
        <vt:i4>10</vt:i4>
      </vt:variant>
    </vt:vector>
  </HeadingPairs>
  <TitlesOfParts>
    <vt:vector size="16" baseType="lpstr">
      <vt:lpstr>Arial</vt:lpstr>
      <vt:lpstr>Calibri</vt:lpstr>
      <vt:lpstr>Times New Roman</vt:lpstr>
      <vt:lpstr>Wingdings</vt:lpstr>
      <vt:lpstr>Office 佈景主題</vt:lpstr>
      <vt:lpstr>Equation</vt:lpstr>
      <vt:lpstr>Blind system identification (BSI)   Date：2022. 01. 17</vt:lpstr>
      <vt:lpstr>Outline</vt:lpstr>
      <vt:lpstr>CTFEDA</vt:lpstr>
      <vt:lpstr>Short RIR</vt:lpstr>
      <vt:lpstr>Simulation setting</vt:lpstr>
      <vt:lpstr>Simulation results</vt:lpstr>
      <vt:lpstr>Long RIR</vt:lpstr>
      <vt:lpstr>Simulation setting</vt:lpstr>
      <vt:lpstr>Simulation results</vt:lpstr>
      <vt:lpstr>PowerPoint 簡報</vt:lpstr>
    </vt:vector>
  </TitlesOfParts>
  <Company>Toshiba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投影片 1</dc:title>
  <dc:creator>Jack Lee</dc:creator>
  <cp:lastModifiedBy>安志 袁</cp:lastModifiedBy>
  <cp:revision>2796</cp:revision>
  <dcterms:created xsi:type="dcterms:W3CDTF">2012-11-25T05:37:01Z</dcterms:created>
  <dcterms:modified xsi:type="dcterms:W3CDTF">2024-01-17T10:33:05Z</dcterms:modified>
</cp:coreProperties>
</file>